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6_EB7BE934.xml" ContentType="application/vnd.ms-powerpoint.comments+xml"/>
  <Override PartName="/ppt/notesSlides/notesSlide13.xml" ContentType="application/vnd.openxmlformats-officedocument.presentationml.notesSlide+xml"/>
  <Override PartName="/ppt/comments/modernComment_114_F1D02EFC.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15_F380132.xml" ContentType="application/vnd.ms-powerpoint.comments+xml"/>
  <Override PartName="/ppt/notesSlides/notesSlide21.xml" ContentType="application/vnd.openxmlformats-officedocument.presentationml.notesSlide+xml"/>
  <Override PartName="/ppt/comments/modernComment_122_11490008.xml" ContentType="application/vnd.ms-powerpoint.comments+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99" r:id="rId2"/>
    <p:sldId id="271" r:id="rId3"/>
    <p:sldId id="292" r:id="rId4"/>
    <p:sldId id="281" r:id="rId5"/>
    <p:sldId id="260" r:id="rId6"/>
    <p:sldId id="284" r:id="rId7"/>
    <p:sldId id="272" r:id="rId8"/>
    <p:sldId id="273" r:id="rId9"/>
    <p:sldId id="279" r:id="rId10"/>
    <p:sldId id="288" r:id="rId11"/>
    <p:sldId id="300" r:id="rId12"/>
    <p:sldId id="301" r:id="rId13"/>
    <p:sldId id="294" r:id="rId14"/>
    <p:sldId id="276" r:id="rId15"/>
    <p:sldId id="295" r:id="rId16"/>
    <p:sldId id="293" r:id="rId17"/>
    <p:sldId id="303" r:id="rId18"/>
    <p:sldId id="305" r:id="rId19"/>
    <p:sldId id="306" r:id="rId20"/>
    <p:sldId id="307" r:id="rId21"/>
    <p:sldId id="304" r:id="rId22"/>
    <p:sldId id="308" r:id="rId23"/>
    <p:sldId id="275" r:id="rId24"/>
    <p:sldId id="282" r:id="rId25"/>
    <p:sldId id="283" r:id="rId26"/>
    <p:sldId id="291" r:id="rId27"/>
    <p:sldId id="286" r:id="rId28"/>
    <p:sldId id="277" r:id="rId29"/>
    <p:sldId id="290" r:id="rId30"/>
    <p:sldId id="289" r:id="rId31"/>
    <p:sldId id="302" r:id="rId32"/>
    <p:sldId id="296" r:id="rId33"/>
    <p:sldId id="297" r:id="rId3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2A6C25-2627-4F78-4175-91AB07ECE3CC}" name="Brandon Seymour" initials="BS" userId="S::bseymour@vireosystems.com::d1fa1cf0-239a-448c-bc40-077f61f60035" providerId="AD"/>
  <p188:author id="{3753A335-C9F9-47E8-0477-9204F1083F4D}" name="Matthew Butterfield" initials="MB" userId="S::mbutterfield@vireosystems.com::236e5678-8ce2-4244-a3c9-d29b3b37282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45565"/>
    <a:srgbClr val="009ADE"/>
    <a:srgbClr val="FFE908"/>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F490B2-FEE6-4754-84DC-77C882BEC543}" v="2269" dt="2025-08-15T19:51:06.4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4575" autoAdjust="0"/>
  </p:normalViewPr>
  <p:slideViewPr>
    <p:cSldViewPr snapToGrid="0">
      <p:cViewPr varScale="1">
        <p:scale>
          <a:sx n="63" d="100"/>
          <a:sy n="63" d="100"/>
        </p:scale>
        <p:origin x="122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besway-my.sharepoint.com/personal/mbutterfield_vireosystems_com/Documents/Documents/Competitor%20Merch%20Audit.xlsb.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7542061368769266"/>
          <c:y val="0.13609701486320613"/>
          <c:w val="0.48341625857963644"/>
          <c:h val="0.71400651725348141"/>
        </c:manualLayout>
      </c:layout>
      <c:pieChart>
        <c:varyColors val="1"/>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14_F1D02EFC.xml><?xml version="1.0" encoding="utf-8"?>
<p188:cmLst xmlns:a="http://schemas.openxmlformats.org/drawingml/2006/main" xmlns:r="http://schemas.openxmlformats.org/officeDocument/2006/relationships" xmlns:p188="http://schemas.microsoft.com/office/powerpoint/2018/8/main">
  <p188:cm id="{AD076256-0602-4723-8A0C-C5993BFE0036}" authorId="{0A2A6C25-2627-4F78-4175-91AB07ECE3CC}" created="2025-08-11T18:38:55.335">
    <pc:sldMkLst xmlns:pc="http://schemas.microsoft.com/office/powerpoint/2013/main/command">
      <pc:docMk/>
      <pc:sldMk cId="4056952572" sldId="276"/>
    </pc:sldMkLst>
    <p188:txBody>
      <a:bodyPr/>
      <a:lstStyle/>
      <a:p>
        <a:r>
          <a:rPr lang="en-US"/>
          <a:t>Ok you pretty much need to summarize the visual presentation you did on this slide. Include the KEY POINTS that you discussed in your last presentation ie we don’t have to follow the vis ID as strictly with merch, other brands do this (show examples), we want to make product that people want to wear regardless if they know us or not, we want our merch to connect to them on an identity level and not simply be a “billboard for the brand” bc most people don’t want to do that, this gives us creative freedom to bring the brand to life, etc.
This is an important slide</a:t>
        </a:r>
      </a:p>
    </p188:txBody>
    <p188:extLst>
      <p:ext xmlns:p="http://schemas.openxmlformats.org/presentationml/2006/main" uri="{57CB4572-C831-44C2-8A1C-0ADB6CCDFE69}">
        <p223:reactions xmlns:p223="http://schemas.microsoft.com/office/powerpoint/2022/03/main">
          <p223:rxn type="👍">
            <p223:instance time="2025-08-11T18:39:50.171" authorId="{3753A335-C9F9-47E8-0477-9204F1083F4D}"/>
          </p223:rxn>
        </p223:reactions>
      </p:ext>
    </p188:extLst>
  </p188:cm>
  <p188:cm id="{BDCE64E0-BDE9-4BE7-A751-D71B47948BDB}" authorId="{0A2A6C25-2627-4F78-4175-91AB07ECE3CC}" created="2025-08-11T18:41:19.058">
    <pc:sldMkLst xmlns:pc="http://schemas.microsoft.com/office/powerpoint/2013/main/command">
      <pc:docMk/>
      <pc:sldMk cId="4056952572" sldId="276"/>
    </pc:sldMkLst>
    <p188:txBody>
      <a:bodyPr/>
      <a:lstStyle/>
      <a:p>
        <a:r>
          <a:rPr lang="en-US"/>
          <a:t>Also add a slide before this one to show them WHO we are targeting with this initial merch line ie Jesse who make up the majority of our Shopify customers. This needs to be clear because it will set their expecations for the rest of the presentation. Also mention that we want to be as wide as possible with these initial designs, then we can get more granular with our segmentation in later drops after we’ve proven success with CON-CRET Merch</a:t>
        </a:r>
      </a:p>
    </p188:txBody>
  </p188:cm>
</p188:cmLst>
</file>

<file path=ppt/comments/modernComment_115_F380132.xml><?xml version="1.0" encoding="utf-8"?>
<p188:cmLst xmlns:a="http://schemas.openxmlformats.org/drawingml/2006/main" xmlns:r="http://schemas.openxmlformats.org/officeDocument/2006/relationships" xmlns:p188="http://schemas.microsoft.com/office/powerpoint/2018/8/main">
  <p188:cm id="{4AC02642-6B3A-4859-A0DD-817294BAAC56}" authorId="{0A2A6C25-2627-4F78-4175-91AB07ECE3CC}" created="2025-08-11T18:24:36.685">
    <pc:sldMkLst xmlns:pc="http://schemas.microsoft.com/office/powerpoint/2013/main/command">
      <pc:docMk/>
      <pc:sldMk cId="255328562" sldId="277"/>
    </pc:sldMkLst>
    <p188:txBody>
      <a:bodyPr/>
      <a:lstStyle/>
      <a:p>
        <a:r>
          <a:rPr lang="en-US"/>
          <a:t>Let’s try to really get granular here. You need to be able to clearly articulate and “sell” why we should invest in merch. I think your bullets can remain short here, but make sure you REALLY sell this slide :)</a:t>
        </a:r>
      </a:p>
    </p188:txBody>
  </p188:cm>
  <p188:cm id="{E440EC7D-6895-4DD5-9532-9D1C6B6B2717}" authorId="{3753A335-C9F9-47E8-0477-9204F1083F4D}" created="2025-08-11T21:49:41.943">
    <pc:sldMkLst xmlns:pc="http://schemas.microsoft.com/office/powerpoint/2013/main/command">
      <pc:docMk/>
      <pc:sldMk cId="255328562" sldId="277"/>
    </pc:sldMkLst>
    <p188:txBody>
      <a:bodyPr/>
      <a:lstStyle/>
      <a:p>
        <a:r>
          <a:rPr lang="en-US"/>
          <a:t>This neeeeeds work</a:t>
        </a:r>
      </a:p>
    </p188:txBody>
  </p188:cm>
</p188:cmLst>
</file>

<file path=ppt/comments/modernComment_122_11490008.xml><?xml version="1.0" encoding="utf-8"?>
<p188:cmLst xmlns:a="http://schemas.openxmlformats.org/drawingml/2006/main" xmlns:r="http://schemas.openxmlformats.org/officeDocument/2006/relationships" xmlns:p188="http://schemas.microsoft.com/office/powerpoint/2018/8/main">
  <p188:cm id="{34F68327-F8F0-4263-AD7C-7EDB6F168A6D}" authorId="{0A2A6C25-2627-4F78-4175-91AB07ECE3CC}" created="2025-08-11T18:31:59.486">
    <pc:sldMkLst xmlns:pc="http://schemas.microsoft.com/office/powerpoint/2013/main/command">
      <pc:docMk/>
      <pc:sldMk cId="289996808" sldId="290"/>
    </pc:sldMkLst>
    <p188:txBody>
      <a:bodyPr/>
      <a:lstStyle/>
      <a:p>
        <a:r>
          <a:rPr lang="en-US"/>
          <a:t>We’ll also need to get a little more granular here as well to show them that we did our homework</a:t>
        </a:r>
      </a:p>
    </p188:txBody>
    <p188:extLst>
      <p:ext xmlns:p="http://schemas.openxmlformats.org/presentationml/2006/main" uri="{57CB4572-C831-44C2-8A1C-0ADB6CCDFE69}">
        <p223:reactions xmlns:p223="http://schemas.microsoft.com/office/powerpoint/2022/03/main">
          <p223:rxn type="👍">
            <p223:instance time="2025-08-11T18:38:46.645" authorId="{3753A335-C9F9-47E8-0477-9204F1083F4D}"/>
          </p223:rxn>
        </p223:reactions>
      </p:ext>
    </p188:extLst>
  </p188:cm>
</p188:cmLst>
</file>

<file path=ppt/comments/modernComment_126_EB7BE934.xml><?xml version="1.0" encoding="utf-8"?>
<p188:cmLst xmlns:a="http://schemas.openxmlformats.org/drawingml/2006/main" xmlns:r="http://schemas.openxmlformats.org/officeDocument/2006/relationships" xmlns:p188="http://schemas.microsoft.com/office/powerpoint/2018/8/main">
  <p188:cm id="{CB596D49-CA41-4BBC-8FAC-8D112D0ED27A}" authorId="{3753A335-C9F9-47E8-0477-9204F1083F4D}" created="2025-08-11T23:32:40.901">
    <pc:sldMkLst xmlns:pc="http://schemas.microsoft.com/office/powerpoint/2013/main/command">
      <pc:docMk/>
      <pc:sldMk cId="3950766388" sldId="294"/>
    </pc:sldMkLst>
    <p188:txBody>
      <a:bodyPr/>
      <a:lstStyle/>
      <a:p>
        <a:r>
          <a:rPr lang="en-US"/>
          <a:t>Fix the last bullet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87260-48E6-4E00-8EE2-41199952BD5C}" type="datetimeFigureOut">
              <a:rPr lang="en-US" smtClean="0"/>
              <a:t>8/20/2025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DB3A56-CBD4-4306-93F1-6FAAF289EE23}" type="slidenum">
              <a:rPr lang="en-US" smtClean="0"/>
              <a:t>‹#›</a:t>
            </a:fld>
            <a:endParaRPr lang="en-US"/>
          </a:p>
        </p:txBody>
      </p:sp>
    </p:spTree>
    <p:extLst>
      <p:ext uri="{BB962C8B-B14F-4D97-AF65-F5344CB8AC3E}">
        <p14:creationId xmlns:p14="http://schemas.microsoft.com/office/powerpoint/2010/main" val="299708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E7DC2-C9B7-FC6A-03F2-702E4749F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44520-5AE5-5FB2-35DB-322195A992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81C01-F8E5-9318-1F63-0F241296ADDC}"/>
              </a:ext>
            </a:extLst>
          </p:cNvPr>
          <p:cNvSpPr>
            <a:spLocks noGrp="1"/>
          </p:cNvSpPr>
          <p:nvPr>
            <p:ph type="body" idx="1"/>
          </p:nvPr>
        </p:nvSpPr>
        <p:spPr/>
        <p:txBody>
          <a:bodyPr/>
          <a:lstStyle/>
          <a:p>
            <a:r>
              <a:rPr lang="en-US" dirty="0"/>
              <a:t>Marketing intern working under Brandon</a:t>
            </a:r>
          </a:p>
        </p:txBody>
      </p:sp>
      <p:sp>
        <p:nvSpPr>
          <p:cNvPr id="4" name="Slide Number Placeholder 3">
            <a:extLst>
              <a:ext uri="{FF2B5EF4-FFF2-40B4-BE49-F238E27FC236}">
                <a16:creationId xmlns:a16="http://schemas.microsoft.com/office/drawing/2014/main" id="{CB1598FC-DF5C-39EB-D645-30EB9FCA5D0F}"/>
              </a:ext>
            </a:extLst>
          </p:cNvPr>
          <p:cNvSpPr>
            <a:spLocks noGrp="1"/>
          </p:cNvSpPr>
          <p:nvPr>
            <p:ph type="sldNum" sz="quarter" idx="5"/>
          </p:nvPr>
        </p:nvSpPr>
        <p:spPr/>
        <p:txBody>
          <a:bodyPr/>
          <a:lstStyle/>
          <a:p>
            <a:fld id="{7DDB3A56-CBD4-4306-93F1-6FAAF289EE23}" type="slidenum">
              <a:rPr lang="en-US" smtClean="0"/>
              <a:t>1</a:t>
            </a:fld>
            <a:endParaRPr lang="en-US"/>
          </a:p>
        </p:txBody>
      </p:sp>
    </p:spTree>
    <p:extLst>
      <p:ext uri="{BB962C8B-B14F-4D97-AF65-F5344CB8AC3E}">
        <p14:creationId xmlns:p14="http://schemas.microsoft.com/office/powerpoint/2010/main" val="1618463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work this summer was to prepare for a Launch Q1 on </a:t>
            </a:r>
            <a:r>
              <a:rPr lang="en-US" dirty="0" err="1"/>
              <a:t>shopify</a:t>
            </a:r>
            <a:endParaRPr lang="en-US" dirty="0"/>
          </a:p>
        </p:txBody>
      </p:sp>
      <p:sp>
        <p:nvSpPr>
          <p:cNvPr id="4" name="Slide Number Placeholder 3"/>
          <p:cNvSpPr>
            <a:spLocks noGrp="1"/>
          </p:cNvSpPr>
          <p:nvPr>
            <p:ph type="sldNum" sz="quarter" idx="5"/>
          </p:nvPr>
        </p:nvSpPr>
        <p:spPr/>
        <p:txBody>
          <a:bodyPr/>
          <a:lstStyle/>
          <a:p>
            <a:fld id="{7DDB3A56-CBD4-4306-93F1-6FAAF289EE23}" type="slidenum">
              <a:rPr lang="en-US" smtClean="0"/>
              <a:t>2</a:t>
            </a:fld>
            <a:endParaRPr lang="en-US"/>
          </a:p>
        </p:txBody>
      </p:sp>
    </p:spTree>
    <p:extLst>
      <p:ext uri="{BB962C8B-B14F-4D97-AF65-F5344CB8AC3E}">
        <p14:creationId xmlns:p14="http://schemas.microsoft.com/office/powerpoint/2010/main" val="2265946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C7E1-5CEE-6B17-804A-D41473943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40236-B05D-C029-3903-A4A23E480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45A11-1951-F142-E2DE-7A3165D4E5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B19CD6-5555-88A8-8CDF-845DEB15023B}"/>
              </a:ext>
            </a:extLst>
          </p:cNvPr>
          <p:cNvSpPr>
            <a:spLocks noGrp="1"/>
          </p:cNvSpPr>
          <p:nvPr>
            <p:ph type="sldNum" sz="quarter" idx="5"/>
          </p:nvPr>
        </p:nvSpPr>
        <p:spPr/>
        <p:txBody>
          <a:bodyPr/>
          <a:lstStyle/>
          <a:p>
            <a:fld id="{7DDB3A56-CBD4-4306-93F1-6FAAF289EE23}" type="slidenum">
              <a:rPr lang="en-US" smtClean="0"/>
              <a:t>3</a:t>
            </a:fld>
            <a:endParaRPr lang="en-US"/>
          </a:p>
        </p:txBody>
      </p:sp>
    </p:spTree>
    <p:extLst>
      <p:ext uri="{BB962C8B-B14F-4D97-AF65-F5344CB8AC3E}">
        <p14:creationId xmlns:p14="http://schemas.microsoft.com/office/powerpoint/2010/main" val="277173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DB3A56-CBD4-4306-93F1-6FAAF289EE23}" type="slidenum">
              <a:rPr lang="en-US" smtClean="0"/>
              <a:t>4</a:t>
            </a:fld>
            <a:endParaRPr lang="en-US"/>
          </a:p>
        </p:txBody>
      </p:sp>
    </p:spTree>
    <p:extLst>
      <p:ext uri="{BB962C8B-B14F-4D97-AF65-F5344CB8AC3E}">
        <p14:creationId xmlns:p14="http://schemas.microsoft.com/office/powerpoint/2010/main" val="261679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a:t>
            </a:r>
            <a:r>
              <a:rPr lang="en-US" dirty="0" err="1"/>
              <a:t>concret</a:t>
            </a:r>
            <a:r>
              <a:rPr lang="en-US" dirty="0"/>
              <a:t> should offer merch</a:t>
            </a:r>
          </a:p>
        </p:txBody>
      </p:sp>
      <p:sp>
        <p:nvSpPr>
          <p:cNvPr id="4" name="Slide Number Placeholder 3"/>
          <p:cNvSpPr>
            <a:spLocks noGrp="1"/>
          </p:cNvSpPr>
          <p:nvPr>
            <p:ph type="sldNum" sz="quarter" idx="5"/>
          </p:nvPr>
        </p:nvSpPr>
        <p:spPr/>
        <p:txBody>
          <a:bodyPr/>
          <a:lstStyle/>
          <a:p>
            <a:fld id="{7DDB3A56-CBD4-4306-93F1-6FAAF289EE23}" type="slidenum">
              <a:rPr lang="en-US" smtClean="0"/>
              <a:t>5</a:t>
            </a:fld>
            <a:endParaRPr lang="en-US"/>
          </a:p>
        </p:txBody>
      </p:sp>
    </p:spTree>
    <p:extLst>
      <p:ext uri="{BB962C8B-B14F-4D97-AF65-F5344CB8AC3E}">
        <p14:creationId xmlns:p14="http://schemas.microsoft.com/office/powerpoint/2010/main" val="3742298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1" i="0" kern="1200" dirty="0">
                <a:solidFill>
                  <a:schemeClr val="tx1"/>
                </a:solidFill>
                <a:effectLst/>
                <a:latin typeface="+mn-lt"/>
                <a:ea typeface="+mn-ea"/>
                <a:cs typeface="+mn-cs"/>
              </a:rPr>
              <a:t>Nearly 100% of consumers say they are willing to go out of their way to get a promotional product.</a:t>
            </a:r>
          </a:p>
        </p:txBody>
      </p:sp>
      <p:sp>
        <p:nvSpPr>
          <p:cNvPr id="4" name="Slide Number Placeholder 3"/>
          <p:cNvSpPr>
            <a:spLocks noGrp="1"/>
          </p:cNvSpPr>
          <p:nvPr>
            <p:ph type="sldNum" sz="quarter" idx="5"/>
          </p:nvPr>
        </p:nvSpPr>
        <p:spPr/>
        <p:txBody>
          <a:bodyPr/>
          <a:lstStyle/>
          <a:p>
            <a:fld id="{7DDB3A56-CBD4-4306-93F1-6FAAF289EE23}" type="slidenum">
              <a:rPr lang="en-US" smtClean="0"/>
              <a:t>6</a:t>
            </a:fld>
            <a:endParaRPr lang="en-US"/>
          </a:p>
        </p:txBody>
      </p:sp>
    </p:spTree>
    <p:extLst>
      <p:ext uri="{BB962C8B-B14F-4D97-AF65-F5344CB8AC3E}">
        <p14:creationId xmlns:p14="http://schemas.microsoft.com/office/powerpoint/2010/main" val="442884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DB3A56-CBD4-4306-93F1-6FAAF289EE23}" type="slidenum">
              <a:rPr lang="en-US" smtClean="0"/>
              <a:t>7</a:t>
            </a:fld>
            <a:endParaRPr lang="en-US"/>
          </a:p>
        </p:txBody>
      </p:sp>
    </p:spTree>
    <p:extLst>
      <p:ext uri="{BB962C8B-B14F-4D97-AF65-F5344CB8AC3E}">
        <p14:creationId xmlns:p14="http://schemas.microsoft.com/office/powerpoint/2010/main" val="789446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current designs and vendor options</a:t>
            </a:r>
          </a:p>
        </p:txBody>
      </p:sp>
      <p:sp>
        <p:nvSpPr>
          <p:cNvPr id="4" name="Slide Number Placeholder 3"/>
          <p:cNvSpPr>
            <a:spLocks noGrp="1"/>
          </p:cNvSpPr>
          <p:nvPr>
            <p:ph type="sldNum" sz="quarter" idx="5"/>
          </p:nvPr>
        </p:nvSpPr>
        <p:spPr/>
        <p:txBody>
          <a:bodyPr/>
          <a:lstStyle/>
          <a:p>
            <a:fld id="{7DDB3A56-CBD4-4306-93F1-6FAAF289EE23}" type="slidenum">
              <a:rPr lang="en-US" smtClean="0"/>
              <a:t>9</a:t>
            </a:fld>
            <a:endParaRPr lang="en-US"/>
          </a:p>
        </p:txBody>
      </p:sp>
    </p:spTree>
    <p:extLst>
      <p:ext uri="{BB962C8B-B14F-4D97-AF65-F5344CB8AC3E}">
        <p14:creationId xmlns:p14="http://schemas.microsoft.com/office/powerpoint/2010/main" val="3378596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Arial" panose="020B0604020202020204" pitchFamily="34" charset="0"/>
              <a:buChar char="•"/>
            </a:pPr>
            <a:r>
              <a:rPr lang="en-US" sz="1200" dirty="0">
                <a:solidFill>
                  <a:srgbClr val="545565"/>
                </a:solidFill>
                <a:latin typeface="Nunito Sans Light"/>
                <a:ea typeface="Nunito Sans Light"/>
                <a:cs typeface="Nunito Sans Light"/>
                <a:sym typeface="Nunito Sans Light"/>
              </a:rPr>
              <a:t>Current CVR: 2.4%</a:t>
            </a:r>
          </a:p>
          <a:p>
            <a:pPr marL="285750" indent="-285750">
              <a:lnSpc>
                <a:spcPct val="200000"/>
              </a:lnSpc>
              <a:buFont typeface="Arial" panose="020B0604020202020204" pitchFamily="34" charset="0"/>
              <a:buChar char="•"/>
            </a:pPr>
            <a:r>
              <a:rPr lang="en-US" sz="1200" dirty="0">
                <a:solidFill>
                  <a:srgbClr val="545565"/>
                </a:solidFill>
                <a:latin typeface="Nunito Sans Light"/>
                <a:ea typeface="Nunito Sans Light"/>
                <a:cs typeface="Nunito Sans Light"/>
                <a:sym typeface="Nunito Sans Light"/>
              </a:rPr>
              <a:t>0.45% is a guesstimate </a:t>
            </a:r>
          </a:p>
          <a:p>
            <a:pPr marL="285750" indent="-285750">
              <a:lnSpc>
                <a:spcPct val="200000"/>
              </a:lnSpc>
              <a:buFont typeface="Arial" panose="020B0604020202020204" pitchFamily="34" charset="0"/>
              <a:buChar char="•"/>
            </a:pPr>
            <a:r>
              <a:rPr lang="en-US" sz="1200" dirty="0">
                <a:solidFill>
                  <a:srgbClr val="545565"/>
                </a:solidFill>
                <a:latin typeface="Nunito Sans Light"/>
                <a:ea typeface="Nunito Sans Light"/>
                <a:cs typeface="Nunito Sans Light"/>
                <a:sym typeface="Nunito Sans Light"/>
              </a:rPr>
              <a:t>0.09% per item</a:t>
            </a:r>
          </a:p>
          <a:p>
            <a:pPr marL="285750" indent="-285750">
              <a:lnSpc>
                <a:spcPct val="200000"/>
              </a:lnSpc>
              <a:buFont typeface="Arial" panose="020B0604020202020204" pitchFamily="34" charset="0"/>
              <a:buChar char="•"/>
            </a:pPr>
            <a:r>
              <a:rPr lang="en-US" sz="1200" dirty="0">
                <a:solidFill>
                  <a:srgbClr val="545565"/>
                </a:solidFill>
                <a:latin typeface="Nunito Sans Light"/>
                <a:sym typeface="Nunito Sans Light"/>
              </a:rPr>
              <a:t>Avg. 20 sales each month per SKU</a:t>
            </a:r>
            <a:endParaRPr lang="en-US" sz="1200" dirty="0">
              <a:solidFill>
                <a:srgbClr val="545565"/>
              </a:solidFill>
              <a:latin typeface="Nunito Sans Light"/>
              <a:ea typeface="Nunito Sans Light"/>
              <a:cs typeface="Nunito Sans Light"/>
              <a:sym typeface="Nunito Sans Light"/>
            </a:endParaRPr>
          </a:p>
          <a:p>
            <a:pPr marL="285750" indent="-285750">
              <a:lnSpc>
                <a:spcPct val="200000"/>
              </a:lnSpc>
              <a:buFont typeface="Arial" panose="020B0604020202020204" pitchFamily="34" charset="0"/>
              <a:buChar char="•"/>
            </a:pPr>
            <a:r>
              <a:rPr lang="en-US" sz="1200" dirty="0">
                <a:solidFill>
                  <a:srgbClr val="545565"/>
                </a:solidFill>
                <a:latin typeface="Nunito Sans Light"/>
                <a:sym typeface="Nunito Sans Light"/>
              </a:rPr>
              <a:t>Other CVRs seemed unrealistic i.e. 1% and 2.68%</a:t>
            </a:r>
          </a:p>
          <a:p>
            <a:endParaRPr lang="en-US" dirty="0"/>
          </a:p>
        </p:txBody>
      </p:sp>
      <p:sp>
        <p:nvSpPr>
          <p:cNvPr id="4" name="Slide Number Placeholder 3"/>
          <p:cNvSpPr>
            <a:spLocks noGrp="1"/>
          </p:cNvSpPr>
          <p:nvPr>
            <p:ph type="sldNum" sz="quarter" idx="5"/>
          </p:nvPr>
        </p:nvSpPr>
        <p:spPr/>
        <p:txBody>
          <a:bodyPr/>
          <a:lstStyle/>
          <a:p>
            <a:fld id="{7DDB3A56-CBD4-4306-93F1-6FAAF289EE23}" type="slidenum">
              <a:rPr lang="en-US" smtClean="0"/>
              <a:t>10</a:t>
            </a:fld>
            <a:endParaRPr lang="en-US"/>
          </a:p>
        </p:txBody>
      </p:sp>
    </p:spTree>
    <p:extLst>
      <p:ext uri="{BB962C8B-B14F-4D97-AF65-F5344CB8AC3E}">
        <p14:creationId xmlns:p14="http://schemas.microsoft.com/office/powerpoint/2010/main" val="3263254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E9E43-AF85-76BE-B4FC-CA922BB6D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D23FB-C5A0-A064-4A10-F5F4EFA0B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7290D-2D72-E0CB-CC26-A28DBA56440C}"/>
              </a:ext>
            </a:extLst>
          </p:cNvPr>
          <p:cNvSpPr>
            <a:spLocks noGrp="1"/>
          </p:cNvSpPr>
          <p:nvPr>
            <p:ph type="body" idx="1"/>
          </p:nvPr>
        </p:nvSpPr>
        <p:spPr/>
        <p:txBody>
          <a:bodyPr/>
          <a:lstStyle/>
          <a:p>
            <a:r>
              <a:rPr lang="en-US" dirty="0"/>
              <a:t>12 month snapshot at our Shopify demographics. Most Active, new users, and engaged customers fall in Jesse’s segment.</a:t>
            </a:r>
          </a:p>
        </p:txBody>
      </p:sp>
      <p:sp>
        <p:nvSpPr>
          <p:cNvPr id="4" name="Slide Number Placeholder 3">
            <a:extLst>
              <a:ext uri="{FF2B5EF4-FFF2-40B4-BE49-F238E27FC236}">
                <a16:creationId xmlns:a16="http://schemas.microsoft.com/office/drawing/2014/main" id="{569C303D-A77F-58DF-5B99-3FA565094147}"/>
              </a:ext>
            </a:extLst>
          </p:cNvPr>
          <p:cNvSpPr>
            <a:spLocks noGrp="1"/>
          </p:cNvSpPr>
          <p:nvPr>
            <p:ph type="sldNum" sz="quarter" idx="5"/>
          </p:nvPr>
        </p:nvSpPr>
        <p:spPr/>
        <p:txBody>
          <a:bodyPr/>
          <a:lstStyle/>
          <a:p>
            <a:fld id="{7DDB3A56-CBD4-4306-93F1-6FAAF289EE23}" type="slidenum">
              <a:rPr lang="en-US" smtClean="0"/>
              <a:t>11</a:t>
            </a:fld>
            <a:endParaRPr lang="en-US"/>
          </a:p>
        </p:txBody>
      </p:sp>
    </p:spTree>
    <p:extLst>
      <p:ext uri="{BB962C8B-B14F-4D97-AF65-F5344CB8AC3E}">
        <p14:creationId xmlns:p14="http://schemas.microsoft.com/office/powerpoint/2010/main" val="3491104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D3A8A-4183-4DCB-9B3B-35CB37B15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4E1B9-CDF0-529C-B023-3C51326FB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B642B-E020-E474-F91F-487447268171}"/>
              </a:ext>
            </a:extLst>
          </p:cNvPr>
          <p:cNvSpPr>
            <a:spLocks noGrp="1"/>
          </p:cNvSpPr>
          <p:nvPr>
            <p:ph type="body" idx="1"/>
          </p:nvPr>
        </p:nvSpPr>
        <p:spPr/>
        <p:txBody>
          <a:bodyPr/>
          <a:lstStyle/>
          <a:p>
            <a:r>
              <a:rPr lang="en-US"/>
              <a:t>12 month snapshot at our Shopify demographics. Most Active, new users, and engaged customers fall in Jesse’s segment.</a:t>
            </a:r>
          </a:p>
        </p:txBody>
      </p:sp>
      <p:sp>
        <p:nvSpPr>
          <p:cNvPr id="4" name="Slide Number Placeholder 3">
            <a:extLst>
              <a:ext uri="{FF2B5EF4-FFF2-40B4-BE49-F238E27FC236}">
                <a16:creationId xmlns:a16="http://schemas.microsoft.com/office/drawing/2014/main" id="{34374310-6115-5892-FF5E-751E9468E349}"/>
              </a:ext>
            </a:extLst>
          </p:cNvPr>
          <p:cNvSpPr>
            <a:spLocks noGrp="1"/>
          </p:cNvSpPr>
          <p:nvPr>
            <p:ph type="sldNum" sz="quarter" idx="5"/>
          </p:nvPr>
        </p:nvSpPr>
        <p:spPr/>
        <p:txBody>
          <a:bodyPr/>
          <a:lstStyle/>
          <a:p>
            <a:fld id="{7DDB3A56-CBD4-4306-93F1-6FAAF289EE23}" type="slidenum">
              <a:rPr lang="en-US" smtClean="0"/>
              <a:t>12</a:t>
            </a:fld>
            <a:endParaRPr lang="en-US"/>
          </a:p>
        </p:txBody>
      </p:sp>
    </p:spTree>
    <p:extLst>
      <p:ext uri="{BB962C8B-B14F-4D97-AF65-F5344CB8AC3E}">
        <p14:creationId xmlns:p14="http://schemas.microsoft.com/office/powerpoint/2010/main" val="2513805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primary </a:t>
            </a:r>
            <a:r>
              <a:rPr lang="en-US" dirty="0" err="1"/>
              <a:t>shopify</a:t>
            </a:r>
            <a:r>
              <a:rPr lang="en-US" dirty="0"/>
              <a:t> demo. The first launch is based on him</a:t>
            </a:r>
          </a:p>
        </p:txBody>
      </p:sp>
      <p:sp>
        <p:nvSpPr>
          <p:cNvPr id="4" name="Slide Number Placeholder 3"/>
          <p:cNvSpPr>
            <a:spLocks noGrp="1"/>
          </p:cNvSpPr>
          <p:nvPr>
            <p:ph type="sldNum" sz="quarter" idx="5"/>
          </p:nvPr>
        </p:nvSpPr>
        <p:spPr/>
        <p:txBody>
          <a:bodyPr/>
          <a:lstStyle/>
          <a:p>
            <a:fld id="{7DDB3A56-CBD4-4306-93F1-6FAAF289EE23}" type="slidenum">
              <a:rPr lang="en-US" smtClean="0"/>
              <a:t>13</a:t>
            </a:fld>
            <a:endParaRPr lang="en-US"/>
          </a:p>
        </p:txBody>
      </p:sp>
    </p:spTree>
    <p:extLst>
      <p:ext uri="{BB962C8B-B14F-4D97-AF65-F5344CB8AC3E}">
        <p14:creationId xmlns:p14="http://schemas.microsoft.com/office/powerpoint/2010/main" val="2897860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7DDB3A56-CBD4-4306-93F1-6FAAF289EE23}" type="slidenum">
              <a:rPr lang="en-US" smtClean="0"/>
              <a:t>14</a:t>
            </a:fld>
            <a:endParaRPr lang="en-US"/>
          </a:p>
        </p:txBody>
      </p:sp>
    </p:spTree>
    <p:extLst>
      <p:ext uri="{BB962C8B-B14F-4D97-AF65-F5344CB8AC3E}">
        <p14:creationId xmlns:p14="http://schemas.microsoft.com/office/powerpoint/2010/main" val="3593503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make it clear: WE ARE NOT BUCKED UP OR BPN</a:t>
            </a:r>
          </a:p>
          <a:p>
            <a:endParaRPr lang="en-US" dirty="0"/>
          </a:p>
          <a:p>
            <a:r>
              <a:rPr lang="en-US" dirty="0"/>
              <a:t>Merch is personal, it is as much about the consumer’s identity as it ours</a:t>
            </a:r>
          </a:p>
        </p:txBody>
      </p:sp>
      <p:sp>
        <p:nvSpPr>
          <p:cNvPr id="4" name="Slide Number Placeholder 3"/>
          <p:cNvSpPr>
            <a:spLocks noGrp="1"/>
          </p:cNvSpPr>
          <p:nvPr>
            <p:ph type="sldNum" sz="quarter" idx="5"/>
          </p:nvPr>
        </p:nvSpPr>
        <p:spPr/>
        <p:txBody>
          <a:bodyPr/>
          <a:lstStyle/>
          <a:p>
            <a:fld id="{7DDB3A56-CBD4-4306-93F1-6FAAF289EE23}" type="slidenum">
              <a:rPr lang="en-US" smtClean="0"/>
              <a:t>15</a:t>
            </a:fld>
            <a:endParaRPr lang="en-US"/>
          </a:p>
        </p:txBody>
      </p:sp>
    </p:spTree>
    <p:extLst>
      <p:ext uri="{BB962C8B-B14F-4D97-AF65-F5344CB8AC3E}">
        <p14:creationId xmlns:p14="http://schemas.microsoft.com/office/powerpoint/2010/main" val="2391472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starting points</a:t>
            </a:r>
          </a:p>
          <a:p>
            <a:r>
              <a:rPr lang="en-US"/>
              <a:t>Other ways we can show are brand</a:t>
            </a:r>
          </a:p>
        </p:txBody>
      </p:sp>
      <p:sp>
        <p:nvSpPr>
          <p:cNvPr id="4" name="Slide Number Placeholder 3"/>
          <p:cNvSpPr>
            <a:spLocks noGrp="1"/>
          </p:cNvSpPr>
          <p:nvPr>
            <p:ph type="sldNum" sz="quarter" idx="5"/>
          </p:nvPr>
        </p:nvSpPr>
        <p:spPr/>
        <p:txBody>
          <a:bodyPr/>
          <a:lstStyle/>
          <a:p>
            <a:fld id="{7DDB3A56-CBD4-4306-93F1-6FAAF289EE23}" type="slidenum">
              <a:rPr lang="en-US" smtClean="0"/>
              <a:t>16</a:t>
            </a:fld>
            <a:endParaRPr lang="en-US"/>
          </a:p>
        </p:txBody>
      </p:sp>
    </p:spTree>
    <p:extLst>
      <p:ext uri="{BB962C8B-B14F-4D97-AF65-F5344CB8AC3E}">
        <p14:creationId xmlns:p14="http://schemas.microsoft.com/office/powerpoint/2010/main" val="370571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{Pass out samples here}</a:t>
            </a:r>
          </a:p>
        </p:txBody>
      </p:sp>
      <p:sp>
        <p:nvSpPr>
          <p:cNvPr id="4" name="Slide Number Placeholder 3"/>
          <p:cNvSpPr>
            <a:spLocks noGrp="1"/>
          </p:cNvSpPr>
          <p:nvPr>
            <p:ph type="sldNum" sz="quarter" idx="5"/>
          </p:nvPr>
        </p:nvSpPr>
        <p:spPr/>
        <p:txBody>
          <a:bodyPr/>
          <a:lstStyle/>
          <a:p>
            <a:fld id="{7DDB3A56-CBD4-4306-93F1-6FAAF289EE23}" type="slidenum">
              <a:rPr lang="en-US" smtClean="0"/>
              <a:t>23</a:t>
            </a:fld>
            <a:endParaRPr lang="en-US"/>
          </a:p>
        </p:txBody>
      </p:sp>
    </p:spTree>
    <p:extLst>
      <p:ext uri="{BB962C8B-B14F-4D97-AF65-F5344CB8AC3E}">
        <p14:creationId xmlns:p14="http://schemas.microsoft.com/office/powerpoint/2010/main" val="2251302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a:t>
            </a:r>
            <a:r>
              <a:rPr lang="en-US" dirty="0" err="1"/>
              <a:t>usa</a:t>
            </a:r>
            <a:r>
              <a:rPr lang="en-US" dirty="0"/>
              <a:t> grown cotton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53% of consumers have a more favorable impression of U.S. made promo products</a:t>
            </a:r>
          </a:p>
          <a:p>
            <a:endParaRPr lang="en-US" dirty="0"/>
          </a:p>
        </p:txBody>
      </p:sp>
      <p:sp>
        <p:nvSpPr>
          <p:cNvPr id="4" name="Slide Number Placeholder 3"/>
          <p:cNvSpPr>
            <a:spLocks noGrp="1"/>
          </p:cNvSpPr>
          <p:nvPr>
            <p:ph type="sldNum" sz="quarter" idx="5"/>
          </p:nvPr>
        </p:nvSpPr>
        <p:spPr/>
        <p:txBody>
          <a:bodyPr/>
          <a:lstStyle/>
          <a:p>
            <a:fld id="{7DDB3A56-CBD4-4306-93F1-6FAAF289EE23}" type="slidenum">
              <a:rPr lang="en-US" smtClean="0"/>
              <a:t>24</a:t>
            </a:fld>
            <a:endParaRPr lang="en-US"/>
          </a:p>
        </p:txBody>
      </p:sp>
    </p:spTree>
    <p:extLst>
      <p:ext uri="{BB962C8B-B14F-4D97-AF65-F5344CB8AC3E}">
        <p14:creationId xmlns:p14="http://schemas.microsoft.com/office/powerpoint/2010/main" val="1845858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DB3A56-CBD4-4306-93F1-6FAAF289EE23}" type="slidenum">
              <a:rPr lang="en-US" smtClean="0"/>
              <a:t>26</a:t>
            </a:fld>
            <a:endParaRPr lang="en-US"/>
          </a:p>
        </p:txBody>
      </p:sp>
    </p:spTree>
    <p:extLst>
      <p:ext uri="{BB962C8B-B14F-4D97-AF65-F5344CB8AC3E}">
        <p14:creationId xmlns:p14="http://schemas.microsoft.com/office/powerpoint/2010/main" val="3167290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had serval questions I was able to answer using my forecasting spreadsheet</a:t>
            </a:r>
          </a:p>
          <a:p>
            <a:endParaRPr lang="en-US" dirty="0"/>
          </a:p>
          <a:p>
            <a:r>
              <a:rPr lang="en-US" dirty="0"/>
              <a:t>Its personal</a:t>
            </a:r>
          </a:p>
        </p:txBody>
      </p:sp>
      <p:sp>
        <p:nvSpPr>
          <p:cNvPr id="4" name="Slide Number Placeholder 3"/>
          <p:cNvSpPr>
            <a:spLocks noGrp="1"/>
          </p:cNvSpPr>
          <p:nvPr>
            <p:ph type="sldNum" sz="quarter" idx="5"/>
          </p:nvPr>
        </p:nvSpPr>
        <p:spPr/>
        <p:txBody>
          <a:bodyPr/>
          <a:lstStyle/>
          <a:p>
            <a:fld id="{7DDB3A56-CBD4-4306-93F1-6FAAF289EE23}" type="slidenum">
              <a:rPr lang="en-US" smtClean="0"/>
              <a:t>27</a:t>
            </a:fld>
            <a:endParaRPr lang="en-US"/>
          </a:p>
        </p:txBody>
      </p:sp>
    </p:spTree>
    <p:extLst>
      <p:ext uri="{BB962C8B-B14F-4D97-AF65-F5344CB8AC3E}">
        <p14:creationId xmlns:p14="http://schemas.microsoft.com/office/powerpoint/2010/main" val="3191415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(i.e.,</a:t>
            </a:r>
            <a:r>
              <a:rPr lang="en-US" altLang="en-US" sz="1200" dirty="0">
                <a:latin typeface="Arial" panose="020B0604020202020204" pitchFamily="34" charset="0"/>
              </a:rPr>
              <a:t>100 employees advertising our brand with t-shirts and hats)</a:t>
            </a:r>
            <a:endParaRPr kumimoji="0" lang="en-US" altLang="en-US" sz="1200" b="0" i="0" u="none" strike="noStrike" cap="none" normalizeH="0" baseline="0" dirty="0">
              <a:ln>
                <a:noFill/>
              </a:ln>
              <a:solidFill>
                <a:schemeClr val="tx1"/>
              </a:solidFill>
              <a:effectLst/>
              <a:latin typeface="Arial" panose="020B0604020202020204" pitchFamily="34" charset="0"/>
            </a:endParaRPr>
          </a:p>
          <a:p>
            <a:r>
              <a:rPr lang="en-US" sz="1200" b="0" i="0" kern="1200" dirty="0">
                <a:solidFill>
                  <a:schemeClr val="tx1"/>
                </a:solidFill>
                <a:effectLst/>
                <a:latin typeface="+mn-lt"/>
                <a:ea typeface="+mn-ea"/>
                <a:cs typeface="+mn-cs"/>
              </a:rPr>
              <a:t>According to a study by Nielsen, </a:t>
            </a:r>
            <a:r>
              <a:rPr lang="en-US" sz="1200" b="1" i="0" kern="1200" dirty="0">
                <a:solidFill>
                  <a:schemeClr val="tx1"/>
                </a:solidFill>
                <a:effectLst/>
                <a:latin typeface="+mn-lt"/>
                <a:ea typeface="+mn-ea"/>
                <a:cs typeface="+mn-cs"/>
              </a:rPr>
              <a:t>92% of consumers trust recommendations from friends and family</a:t>
            </a:r>
            <a:endParaRPr lang="en-US" dirty="0"/>
          </a:p>
          <a:p>
            <a:r>
              <a:rPr lang="en-US" dirty="0"/>
              <a:t>We can repost fan stories and have influencers in our merch when they make content</a:t>
            </a:r>
          </a:p>
        </p:txBody>
      </p:sp>
      <p:sp>
        <p:nvSpPr>
          <p:cNvPr id="4" name="Slide Number Placeholder 3"/>
          <p:cNvSpPr>
            <a:spLocks noGrp="1"/>
          </p:cNvSpPr>
          <p:nvPr>
            <p:ph type="sldNum" sz="quarter" idx="5"/>
          </p:nvPr>
        </p:nvSpPr>
        <p:spPr/>
        <p:txBody>
          <a:bodyPr/>
          <a:lstStyle/>
          <a:p>
            <a:fld id="{7DDB3A56-CBD4-4306-93F1-6FAAF289EE23}" type="slidenum">
              <a:rPr lang="en-US" smtClean="0"/>
              <a:t>28</a:t>
            </a:fld>
            <a:endParaRPr lang="en-US"/>
          </a:p>
        </p:txBody>
      </p:sp>
    </p:spTree>
    <p:extLst>
      <p:ext uri="{BB962C8B-B14F-4D97-AF65-F5344CB8AC3E}">
        <p14:creationId xmlns:p14="http://schemas.microsoft.com/office/powerpoint/2010/main" val="1903162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to drive traffic to our site </a:t>
            </a:r>
          </a:p>
        </p:txBody>
      </p:sp>
      <p:sp>
        <p:nvSpPr>
          <p:cNvPr id="4" name="Slide Number Placeholder 3"/>
          <p:cNvSpPr>
            <a:spLocks noGrp="1"/>
          </p:cNvSpPr>
          <p:nvPr>
            <p:ph type="sldNum" sz="quarter" idx="5"/>
          </p:nvPr>
        </p:nvSpPr>
        <p:spPr/>
        <p:txBody>
          <a:bodyPr/>
          <a:lstStyle/>
          <a:p>
            <a:fld id="{7DDB3A56-CBD4-4306-93F1-6FAAF289EE23}" type="slidenum">
              <a:rPr lang="en-US" smtClean="0"/>
              <a:t>29</a:t>
            </a:fld>
            <a:endParaRPr lang="en-US"/>
          </a:p>
        </p:txBody>
      </p:sp>
    </p:spTree>
    <p:extLst>
      <p:ext uri="{BB962C8B-B14F-4D97-AF65-F5344CB8AC3E}">
        <p14:creationId xmlns:p14="http://schemas.microsoft.com/office/powerpoint/2010/main" val="993399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Brandon</a:t>
            </a:r>
          </a:p>
          <a:p>
            <a:r>
              <a:rPr lang="en-US" dirty="0"/>
              <a:t>Justin</a:t>
            </a:r>
          </a:p>
          <a:p>
            <a:r>
              <a:rPr lang="en-US" dirty="0" err="1"/>
              <a:t>Yessina</a:t>
            </a:r>
            <a:r>
              <a:rPr lang="en-US" dirty="0"/>
              <a:t> and Cole</a:t>
            </a:r>
          </a:p>
        </p:txBody>
      </p:sp>
      <p:sp>
        <p:nvSpPr>
          <p:cNvPr id="4" name="Slide Number Placeholder 3"/>
          <p:cNvSpPr>
            <a:spLocks noGrp="1"/>
          </p:cNvSpPr>
          <p:nvPr>
            <p:ph type="sldNum" sz="quarter" idx="5"/>
          </p:nvPr>
        </p:nvSpPr>
        <p:spPr/>
        <p:txBody>
          <a:bodyPr/>
          <a:lstStyle/>
          <a:p>
            <a:fld id="{7DDB3A56-CBD4-4306-93F1-6FAAF289EE23}" type="slidenum">
              <a:rPr lang="en-US" smtClean="0"/>
              <a:t>32</a:t>
            </a:fld>
            <a:endParaRPr lang="en-US"/>
          </a:p>
        </p:txBody>
      </p:sp>
    </p:spTree>
    <p:extLst>
      <p:ext uri="{BB962C8B-B14F-4D97-AF65-F5344CB8AC3E}">
        <p14:creationId xmlns:p14="http://schemas.microsoft.com/office/powerpoint/2010/main" val="1821884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png"/><Relationship Id="rId7"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3.sv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png"/><Relationship Id="rId7"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png"/><Relationship Id="rId7" Type="http://schemas.openxmlformats.org/officeDocument/2006/relationships/image" Target="../media/image22.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1.emf"/><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24.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6.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6.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26_EB7BE934.xml"/><Relationship Id="rId7"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18/10/relationships/comments" Target="../comments/modernComment_114_F1D02EFC.xml"/><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10" Type="http://schemas.openxmlformats.org/officeDocument/2006/relationships/image" Target="../media/image31.png"/><Relationship Id="rId4" Type="http://schemas.openxmlformats.org/officeDocument/2006/relationships/image" Target="../media/image1.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sv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sv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6.svg"/><Relationship Id="rId4" Type="http://schemas.openxmlformats.org/officeDocument/2006/relationships/image" Target="../media/image2.png"/><Relationship Id="rId9"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sv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microsoft.com/office/2018/10/relationships/comments" Target="../comments/modernComment_115_F380132.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microsoft.com/office/2018/10/relationships/comments" Target="../comments/modernComment_122_11490008.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DBEF3-91FD-83AC-3CBF-D539EB0419C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5FDA495-24CE-9093-794E-6E678D6E3D2F}"/>
              </a:ext>
            </a:extLst>
          </p:cNvPr>
          <p:cNvGrpSpPr/>
          <p:nvPr/>
        </p:nvGrpSpPr>
        <p:grpSpPr>
          <a:xfrm>
            <a:off x="0" y="8761651"/>
            <a:ext cx="18288000" cy="2157466"/>
            <a:chOff x="0" y="0"/>
            <a:chExt cx="24384000" cy="2876621"/>
          </a:xfrm>
        </p:grpSpPr>
        <p:grpSp>
          <p:nvGrpSpPr>
            <p:cNvPr id="3" name="Group 3">
              <a:extLst>
                <a:ext uri="{FF2B5EF4-FFF2-40B4-BE49-F238E27FC236}">
                  <a16:creationId xmlns:a16="http://schemas.microsoft.com/office/drawing/2014/main" id="{386F0844-0564-491E-BE90-3D48B518EAB8}"/>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59214F06-7B0A-DDAC-F40C-A66832DDBAB0}"/>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945242C9-B75E-4581-83C9-B095677DD15F}"/>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D30B2123-64A4-865D-42A8-B3A8F601DB67}"/>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EEB19EF2-85E9-5D7C-DE54-F436DF5EE119}"/>
              </a:ext>
            </a:extLst>
          </p:cNvPr>
          <p:cNvGrpSpPr/>
          <p:nvPr/>
        </p:nvGrpSpPr>
        <p:grpSpPr>
          <a:xfrm>
            <a:off x="533400" y="800100"/>
            <a:ext cx="5556338" cy="1352731"/>
            <a:chOff x="-304800" y="-9525"/>
            <a:chExt cx="7408451" cy="1803642"/>
          </a:xfrm>
        </p:grpSpPr>
        <p:sp>
          <p:nvSpPr>
            <p:cNvPr id="8" name="TextBox 8">
              <a:extLst>
                <a:ext uri="{FF2B5EF4-FFF2-40B4-BE49-F238E27FC236}">
                  <a16:creationId xmlns:a16="http://schemas.microsoft.com/office/drawing/2014/main" id="{6CDCB560-F0C5-25A4-3320-2A04677FB823}"/>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dirty="0">
                  <a:solidFill>
                    <a:srgbClr val="545565"/>
                  </a:solidFill>
                  <a:latin typeface="Gotham XNarrow Heavy"/>
                  <a:ea typeface="Gotham XNarrow Heavy"/>
                  <a:cs typeface="Gotham XNarrow Heavy"/>
                  <a:sym typeface="Gotham XNarrow Heavy"/>
                </a:rPr>
                <a:t>About me</a:t>
              </a:r>
            </a:p>
          </p:txBody>
        </p:sp>
        <p:sp>
          <p:nvSpPr>
            <p:cNvPr id="9" name="Freeform 9">
              <a:extLst>
                <a:ext uri="{FF2B5EF4-FFF2-40B4-BE49-F238E27FC236}">
                  <a16:creationId xmlns:a16="http://schemas.microsoft.com/office/drawing/2014/main" id="{3958B044-9B6F-5C7D-A040-9C8446D7D093}"/>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0" name="TextBox 9">
            <a:extLst>
              <a:ext uri="{FF2B5EF4-FFF2-40B4-BE49-F238E27FC236}">
                <a16:creationId xmlns:a16="http://schemas.microsoft.com/office/drawing/2014/main" id="{CE0406A3-C7A5-9421-8C36-CA2EC2A42CCC}"/>
              </a:ext>
            </a:extLst>
          </p:cNvPr>
          <p:cNvSpPr txBox="1"/>
          <p:nvPr/>
        </p:nvSpPr>
        <p:spPr>
          <a:xfrm>
            <a:off x="533400" y="1807802"/>
            <a:ext cx="13690276" cy="2193677"/>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dirty="0">
                <a:latin typeface="Arial" panose="020B0604020202020204" pitchFamily="34" charset="0"/>
              </a:rPr>
              <a:t>Organizational Communications Major at MTSU</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2400" dirty="0">
                <a:latin typeface="Arial" panose="020B0604020202020204" pitchFamily="34" charset="0"/>
              </a:rPr>
              <a:t>  Graduation Date: December 2025</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 </a:t>
            </a:r>
            <a:r>
              <a:rPr lang="en-US" altLang="en-US" sz="2400" dirty="0">
                <a:latin typeface="Arial" panose="020B0604020202020204" pitchFamily="34" charset="0"/>
              </a:rPr>
              <a:t>I love art, traveling, sports, and fashion</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7E3E81C2-1E5B-B152-C0B8-226FE01F02D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346" t="22720" r="7932" b="34302"/>
          <a:stretch>
            <a:fillRect/>
          </a:stretch>
        </p:blipFill>
        <p:spPr bwMode="auto">
          <a:xfrm>
            <a:off x="11317644" y="965343"/>
            <a:ext cx="6569241" cy="76622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group of people standing in front of a tower&#10;&#10;AI-generated content may be incorrect.">
            <a:extLst>
              <a:ext uri="{FF2B5EF4-FFF2-40B4-BE49-F238E27FC236}">
                <a16:creationId xmlns:a16="http://schemas.microsoft.com/office/drawing/2014/main" id="{FEFE5C2E-6457-FD02-C2DB-FAEC3D18E0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6286614" y="3841348"/>
            <a:ext cx="5469937" cy="4102453"/>
          </a:xfrm>
          <a:prstGeom prst="rect">
            <a:avLst/>
          </a:prstGeom>
        </p:spPr>
      </p:pic>
      <p:sp>
        <p:nvSpPr>
          <p:cNvPr id="21" name="TextBox 20">
            <a:extLst>
              <a:ext uri="{FF2B5EF4-FFF2-40B4-BE49-F238E27FC236}">
                <a16:creationId xmlns:a16="http://schemas.microsoft.com/office/drawing/2014/main" id="{E2DED4E1-9B39-F052-9CC8-CDA5F0F33EBA}"/>
              </a:ext>
            </a:extLst>
          </p:cNvPr>
          <p:cNvSpPr txBox="1"/>
          <p:nvPr/>
        </p:nvSpPr>
        <p:spPr>
          <a:xfrm>
            <a:off x="533400" y="8403476"/>
            <a:ext cx="13690276" cy="716350"/>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tabLst/>
            </a:pPr>
            <a:r>
              <a:rPr lang="en-US" altLang="en-US" sz="2400" dirty="0">
                <a:latin typeface="Arial" panose="020B0604020202020204" pitchFamily="34" charset="0"/>
              </a:rPr>
              <a:t>Matthewbutterfield.org</a:t>
            </a:r>
          </a:p>
        </p:txBody>
      </p:sp>
    </p:spTree>
    <p:extLst>
      <p:ext uri="{BB962C8B-B14F-4D97-AF65-F5344CB8AC3E}">
        <p14:creationId xmlns:p14="http://schemas.microsoft.com/office/powerpoint/2010/main" val="79202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9366-2D5A-6004-0484-9B8A826F151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AD245B6-8184-CF52-F1F9-975825EDA944}"/>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289695A1-C5C7-4E41-1B60-EB122ED859CF}"/>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4926A662-954A-8168-CCBF-4808D865B06B}"/>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4FE7BB83-F71F-2437-7519-790939E83A5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616DACDD-73ED-C4A9-311B-34E2F849E392}"/>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FD90E52E-F10F-8372-0E07-533F37654900}"/>
              </a:ext>
            </a:extLst>
          </p:cNvPr>
          <p:cNvGrpSpPr/>
          <p:nvPr/>
        </p:nvGrpSpPr>
        <p:grpSpPr>
          <a:xfrm>
            <a:off x="533400" y="800100"/>
            <a:ext cx="5556338" cy="1352731"/>
            <a:chOff x="-304800" y="-9525"/>
            <a:chExt cx="7408451" cy="1803642"/>
          </a:xfrm>
        </p:grpSpPr>
        <p:sp>
          <p:nvSpPr>
            <p:cNvPr id="8" name="TextBox 8">
              <a:extLst>
                <a:ext uri="{FF2B5EF4-FFF2-40B4-BE49-F238E27FC236}">
                  <a16:creationId xmlns:a16="http://schemas.microsoft.com/office/drawing/2014/main" id="{E52541F5-E774-DA09-80A3-3A765EE04162}"/>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Project Overview</a:t>
              </a:r>
            </a:p>
          </p:txBody>
        </p:sp>
        <p:sp>
          <p:nvSpPr>
            <p:cNvPr id="9" name="Freeform 9">
              <a:extLst>
                <a:ext uri="{FF2B5EF4-FFF2-40B4-BE49-F238E27FC236}">
                  <a16:creationId xmlns:a16="http://schemas.microsoft.com/office/drawing/2014/main" id="{E08662F5-9B45-C05E-62F9-E61084652CF1}"/>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0" name="Rectangle 1">
            <a:extLst>
              <a:ext uri="{FF2B5EF4-FFF2-40B4-BE49-F238E27FC236}">
                <a16:creationId xmlns:a16="http://schemas.microsoft.com/office/drawing/2014/main" id="{061D86B0-4AF2-6814-84B0-8BB44AB3B9E9}"/>
              </a:ext>
            </a:extLst>
          </p:cNvPr>
          <p:cNvSpPr>
            <a:spLocks noChangeArrowheads="1"/>
          </p:cNvSpPr>
          <p:nvPr/>
        </p:nvSpPr>
        <p:spPr bwMode="auto">
          <a:xfrm>
            <a:off x="3500863" y="3897987"/>
            <a:ext cx="10443737" cy="1490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lnSpc>
                <a:spcPct val="150000"/>
              </a:lnSpc>
              <a:spcBef>
                <a:spcPct val="0"/>
              </a:spcBef>
              <a:spcAft>
                <a:spcPct val="0"/>
              </a:spcAft>
            </a:pPr>
            <a:r>
              <a:rPr lang="en-US" sz="3200" dirty="0"/>
              <a:t>Launch a strategic merch line for CON-CRET to drive revenue, </a:t>
            </a:r>
          </a:p>
          <a:p>
            <a:pPr lvl="0" algn="ctr" eaLnBrk="0" fontAlgn="base" hangingPunct="0">
              <a:lnSpc>
                <a:spcPct val="150000"/>
              </a:lnSpc>
              <a:spcBef>
                <a:spcPct val="0"/>
              </a:spcBef>
              <a:spcAft>
                <a:spcPct val="0"/>
              </a:spcAft>
            </a:pPr>
            <a:r>
              <a:rPr lang="en-US" sz="3200" dirty="0"/>
              <a:t>expand brand visibility and strengthen community loyalty.</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164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0B5D-B1E7-C501-6113-B195B28D585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D690E8-9B8B-46CB-583E-8DE1019FCA69}"/>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D421C8EA-9212-B540-D2F8-81C088244FE8}"/>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156D1704-3D24-C907-822F-F0D4E83ED7D8}"/>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DC05FDAA-1546-9710-756B-165B60B09602}"/>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9C4F47A1-A623-C478-D61E-EA6A61814E8C}"/>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4561A1BE-E508-0316-04A3-3A78501916C5}"/>
              </a:ext>
            </a:extLst>
          </p:cNvPr>
          <p:cNvGrpSpPr/>
          <p:nvPr/>
        </p:nvGrpSpPr>
        <p:grpSpPr>
          <a:xfrm>
            <a:off x="533400" y="800100"/>
            <a:ext cx="5556338" cy="1352731"/>
            <a:chOff x="-304800" y="-9525"/>
            <a:chExt cx="7408451" cy="1803642"/>
          </a:xfrm>
        </p:grpSpPr>
        <p:sp>
          <p:nvSpPr>
            <p:cNvPr id="8" name="TextBox 8">
              <a:extLst>
                <a:ext uri="{FF2B5EF4-FFF2-40B4-BE49-F238E27FC236}">
                  <a16:creationId xmlns:a16="http://schemas.microsoft.com/office/drawing/2014/main" id="{3ED93AE4-7BBA-7F3C-846B-128ADB002AD8}"/>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Product Portfolio</a:t>
              </a:r>
            </a:p>
          </p:txBody>
        </p:sp>
        <p:sp>
          <p:nvSpPr>
            <p:cNvPr id="9" name="Freeform 9">
              <a:extLst>
                <a:ext uri="{FF2B5EF4-FFF2-40B4-BE49-F238E27FC236}">
                  <a16:creationId xmlns:a16="http://schemas.microsoft.com/office/drawing/2014/main" id="{79CDC437-65C7-CBD5-B77E-D6099AA3690C}"/>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Rectangle 1">
            <a:extLst>
              <a:ext uri="{FF2B5EF4-FFF2-40B4-BE49-F238E27FC236}">
                <a16:creationId xmlns:a16="http://schemas.microsoft.com/office/drawing/2014/main" id="{5CEA0389-3C30-3F1D-53B6-7ECAB4D8291C}"/>
              </a:ext>
            </a:extLst>
          </p:cNvPr>
          <p:cNvSpPr>
            <a:spLocks noChangeArrowheads="1"/>
          </p:cNvSpPr>
          <p:nvPr/>
        </p:nvSpPr>
        <p:spPr bwMode="auto">
          <a:xfrm>
            <a:off x="911989" y="2296036"/>
            <a:ext cx="6206263"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14350" marR="0" lvl="0" indent="-51435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3200" b="0" i="0" u="none" strike="noStrike" cap="none" normalizeH="0" baseline="0">
                <a:ln>
                  <a:noFill/>
                </a:ln>
                <a:solidFill>
                  <a:schemeClr val="tx1"/>
                </a:solidFill>
                <a:effectLst/>
                <a:latin typeface="Arial" panose="020B0604020202020204" pitchFamily="34" charset="0"/>
              </a:rPr>
              <a:t> </a:t>
            </a:r>
            <a:r>
              <a:rPr lang="en-US" altLang="en-US" sz="3200">
                <a:latin typeface="Nunito Sans" pitchFamily="2" charset="0"/>
              </a:rPr>
              <a:t>Cotton T-shirt</a:t>
            </a:r>
          </a:p>
          <a:p>
            <a:pPr marL="514350" marR="0" lvl="0" indent="-51435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3200" b="0" i="0" u="none" strike="noStrike" cap="none" normalizeH="0" baseline="0">
                <a:ln>
                  <a:noFill/>
                </a:ln>
                <a:solidFill>
                  <a:schemeClr val="tx1"/>
                </a:solidFill>
                <a:effectLst/>
                <a:latin typeface="Nunito Sans" pitchFamily="2" charset="0"/>
              </a:rPr>
              <a:t> Perform</a:t>
            </a:r>
            <a:r>
              <a:rPr lang="en-US" altLang="en-US" sz="3200">
                <a:latin typeface="Nunito Sans" pitchFamily="2" charset="0"/>
              </a:rPr>
              <a:t>ance T-shirt</a:t>
            </a:r>
          </a:p>
          <a:p>
            <a:pPr marL="514350" marR="0" lvl="0" indent="-51435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3200" b="0" i="0" u="none" strike="noStrike" cap="none" normalizeH="0" baseline="0">
                <a:ln>
                  <a:noFill/>
                </a:ln>
                <a:solidFill>
                  <a:schemeClr val="tx1"/>
                </a:solidFill>
                <a:effectLst/>
                <a:latin typeface="Nunito Sans" pitchFamily="2" charset="0"/>
              </a:rPr>
              <a:t> </a:t>
            </a:r>
            <a:r>
              <a:rPr lang="en-US" altLang="en-US" sz="3200">
                <a:latin typeface="Nunito Sans" pitchFamily="2" charset="0"/>
              </a:rPr>
              <a:t>Hat</a:t>
            </a:r>
          </a:p>
          <a:p>
            <a:pPr marL="514350" marR="0" lvl="0" indent="-514350" algn="l" defTabSz="914400" rtl="0" eaLnBrk="0" fontAlgn="base" latinLnBrk="0" hangingPunct="0">
              <a:lnSpc>
                <a:spcPct val="200000"/>
              </a:lnSpc>
              <a:spcBef>
                <a:spcPct val="0"/>
              </a:spcBef>
              <a:spcAft>
                <a:spcPct val="0"/>
              </a:spcAft>
              <a:buClrTx/>
              <a:buSzTx/>
              <a:buFont typeface="+mj-lt"/>
              <a:buAutoNum type="arabicPeriod"/>
              <a:tabLst/>
            </a:pPr>
            <a:r>
              <a:rPr kumimoji="0" lang="en-US" altLang="en-US" sz="3200" b="0" i="0" u="none" strike="noStrike" cap="none" normalizeH="0" baseline="0">
                <a:ln>
                  <a:noFill/>
                </a:ln>
                <a:solidFill>
                  <a:schemeClr val="tx1"/>
                </a:solidFill>
                <a:effectLst/>
                <a:latin typeface="Nunito Sans" pitchFamily="2" charset="0"/>
              </a:rPr>
              <a:t> Shaker Bottle</a:t>
            </a:r>
          </a:p>
          <a:p>
            <a:pPr marL="514350" marR="0" lvl="0" indent="-514350" algn="l" defTabSz="914400" rtl="0" eaLnBrk="0" fontAlgn="base" latinLnBrk="0" hangingPunct="0">
              <a:lnSpc>
                <a:spcPct val="200000"/>
              </a:lnSpc>
              <a:spcBef>
                <a:spcPct val="0"/>
              </a:spcBef>
              <a:spcAft>
                <a:spcPct val="0"/>
              </a:spcAft>
              <a:buClrTx/>
              <a:buSzTx/>
              <a:buFont typeface="+mj-lt"/>
              <a:buAutoNum type="arabicPeriod"/>
              <a:tabLst/>
            </a:pPr>
            <a:r>
              <a:rPr lang="en-US" altLang="en-US" sz="3200">
                <a:latin typeface="Nunito Sans" pitchFamily="2" charset="0"/>
              </a:rPr>
              <a:t> Sticker Pack (3pc)</a:t>
            </a:r>
            <a:endParaRPr kumimoji="0" lang="en-US" altLang="en-US" sz="3200" b="0" i="0" u="none" strike="noStrike" cap="none" normalizeH="0" baseline="0">
              <a:ln>
                <a:noFill/>
              </a:ln>
              <a:solidFill>
                <a:schemeClr val="tx1"/>
              </a:solidFill>
              <a:effectLst/>
              <a:latin typeface="Nunito Sans" pitchFamily="2" charset="0"/>
            </a:endParaRPr>
          </a:p>
        </p:txBody>
      </p:sp>
    </p:spTree>
    <p:extLst>
      <p:ext uri="{BB962C8B-B14F-4D97-AF65-F5344CB8AC3E}">
        <p14:creationId xmlns:p14="http://schemas.microsoft.com/office/powerpoint/2010/main" val="976008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E2D11-5E06-04C6-20B1-E4A6FA79183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089C4AA-8EA0-4CC1-AA92-1BE394A8FFF3}"/>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D9347989-424C-E46A-F6DC-F1A7F126EF93}"/>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8577FA5F-4AAD-B756-AD54-D23F89796CFB}"/>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009B095E-D5D8-06DE-4271-8132CD04CB8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8270B9FB-11C4-0E7D-E6C8-087AD406796C}"/>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D0851794-0653-97FC-7B54-A9DA973863DD}"/>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4F69D427-C017-8626-89B7-BE17B79CBD7F}"/>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KPIs</a:t>
              </a:r>
            </a:p>
          </p:txBody>
        </p:sp>
        <p:sp>
          <p:nvSpPr>
            <p:cNvPr id="9" name="Freeform 9">
              <a:extLst>
                <a:ext uri="{FF2B5EF4-FFF2-40B4-BE49-F238E27FC236}">
                  <a16:creationId xmlns:a16="http://schemas.microsoft.com/office/drawing/2014/main" id="{BD904CC3-90F8-F73C-FA67-09F71476E207}"/>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2" name="TextBox 11">
            <a:extLst>
              <a:ext uri="{FF2B5EF4-FFF2-40B4-BE49-F238E27FC236}">
                <a16:creationId xmlns:a16="http://schemas.microsoft.com/office/drawing/2014/main" id="{B380F9C1-4C67-36D0-15BF-BDB6CBC90424}"/>
              </a:ext>
            </a:extLst>
          </p:cNvPr>
          <p:cNvSpPr txBox="1"/>
          <p:nvPr/>
        </p:nvSpPr>
        <p:spPr>
          <a:xfrm>
            <a:off x="911989" y="2229031"/>
            <a:ext cx="13690276" cy="3671005"/>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Increase AOV</a:t>
            </a:r>
            <a:r>
              <a:rPr lang="en-US" altLang="en-US" sz="2400" dirty="0">
                <a:latin typeface="Arial" panose="020B0604020202020204" pitchFamily="34" charset="0"/>
              </a:rPr>
              <a:t> by </a:t>
            </a:r>
            <a:r>
              <a:rPr kumimoji="0" lang="en-US" altLang="en-US" sz="2400" b="0" i="0" u="none" strike="noStrike" cap="none" normalizeH="0" baseline="0" dirty="0">
                <a:ln>
                  <a:noFill/>
                </a:ln>
                <a:solidFill>
                  <a:schemeClr val="tx1"/>
                </a:solidFill>
                <a:effectLst/>
                <a:latin typeface="Arial" panose="020B0604020202020204" pitchFamily="34" charset="0"/>
              </a:rPr>
              <a:t>$15</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2400" dirty="0">
                <a:latin typeface="Arial" panose="020B0604020202020204" pitchFamily="34" charset="0"/>
              </a:rPr>
              <a:t> Increase organic traffic by 20%</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2400" dirty="0">
                <a:latin typeface="Arial" panose="020B0604020202020204" pitchFamily="34" charset="0"/>
              </a:rPr>
              <a:t> Minimum 4.5 star reviews on all merch products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Community: </a:t>
            </a:r>
            <a:r>
              <a:rPr lang="en-US" altLang="en-US" sz="2400" dirty="0">
                <a:latin typeface="Arial" panose="020B0604020202020204" pitchFamily="34" charset="0"/>
              </a:rPr>
              <a:t>50</a:t>
            </a:r>
            <a:r>
              <a:rPr kumimoji="0" lang="en-US" altLang="en-US" sz="2400" b="0" i="0" u="none" strike="noStrike" cap="none" normalizeH="0" baseline="0" dirty="0">
                <a:ln>
                  <a:noFill/>
                </a:ln>
                <a:solidFill>
                  <a:schemeClr val="tx1"/>
                </a:solidFill>
                <a:effectLst/>
                <a:latin typeface="Arial" panose="020B0604020202020204" pitchFamily="34" charset="0"/>
              </a:rPr>
              <a:t>+ messages requesting alternate merch options</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2400" b="1" dirty="0">
                <a:latin typeface="Arial" panose="020B0604020202020204" pitchFamily="34" charset="0"/>
              </a:rPr>
              <a:t> Encourage brand loyalty with products our customers </a:t>
            </a:r>
            <a:r>
              <a:rPr lang="en-US" altLang="en-US" sz="2400" b="1" i="1" dirty="0">
                <a:latin typeface="Arial" panose="020B0604020202020204" pitchFamily="34" charset="0"/>
              </a:rPr>
              <a:t>want</a:t>
            </a:r>
            <a:r>
              <a:rPr lang="en-US" altLang="en-US" sz="2400" b="1" dirty="0">
                <a:latin typeface="Arial" panose="020B0604020202020204" pitchFamily="34" charset="0"/>
              </a:rPr>
              <a:t> to wear</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9786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219200" y="1028700"/>
            <a:ext cx="19772145" cy="23766267"/>
          </a:xfrm>
          <a:custGeom>
            <a:avLst/>
            <a:gdLst/>
            <a:ahLst/>
            <a:cxnLst/>
            <a:rect l="l" t="t" r="r" b="b"/>
            <a:pathLst>
              <a:path w="19772145" h="23766267">
                <a:moveTo>
                  <a:pt x="19772145" y="0"/>
                </a:moveTo>
                <a:lnTo>
                  <a:pt x="0" y="0"/>
                </a:lnTo>
                <a:lnTo>
                  <a:pt x="0" y="23766267"/>
                </a:lnTo>
                <a:lnTo>
                  <a:pt x="19772145" y="23766267"/>
                </a:lnTo>
                <a:lnTo>
                  <a:pt x="1977214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691271" y="4628169"/>
            <a:ext cx="969409" cy="9694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5" name="TextBox 5"/>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01</a:t>
              </a:r>
            </a:p>
          </p:txBody>
        </p:sp>
      </p:grpSp>
      <p:grpSp>
        <p:nvGrpSpPr>
          <p:cNvPr id="6" name="Group 6"/>
          <p:cNvGrpSpPr/>
          <p:nvPr/>
        </p:nvGrpSpPr>
        <p:grpSpPr>
          <a:xfrm>
            <a:off x="7013358" y="4628169"/>
            <a:ext cx="969409" cy="96940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8" name="TextBox 8"/>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04</a:t>
              </a:r>
            </a:p>
          </p:txBody>
        </p:sp>
      </p:grpSp>
      <p:grpSp>
        <p:nvGrpSpPr>
          <p:cNvPr id="9" name="Group 9"/>
          <p:cNvGrpSpPr/>
          <p:nvPr/>
        </p:nvGrpSpPr>
        <p:grpSpPr>
          <a:xfrm>
            <a:off x="1691271" y="6053856"/>
            <a:ext cx="969409" cy="96940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11" name="TextBox 11"/>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02</a:t>
              </a:r>
            </a:p>
          </p:txBody>
        </p:sp>
      </p:grpSp>
      <p:grpSp>
        <p:nvGrpSpPr>
          <p:cNvPr id="12" name="Group 12"/>
          <p:cNvGrpSpPr/>
          <p:nvPr/>
        </p:nvGrpSpPr>
        <p:grpSpPr>
          <a:xfrm>
            <a:off x="7013358" y="6053856"/>
            <a:ext cx="969409" cy="96940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14" name="TextBox 14"/>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05</a:t>
              </a:r>
            </a:p>
          </p:txBody>
        </p:sp>
      </p:grpSp>
      <p:grpSp>
        <p:nvGrpSpPr>
          <p:cNvPr id="15" name="Group 15"/>
          <p:cNvGrpSpPr/>
          <p:nvPr/>
        </p:nvGrpSpPr>
        <p:grpSpPr>
          <a:xfrm>
            <a:off x="1691271" y="7479543"/>
            <a:ext cx="969409" cy="96940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17" name="TextBox 17"/>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03</a:t>
              </a:r>
            </a:p>
          </p:txBody>
        </p:sp>
      </p:grpSp>
      <p:grpSp>
        <p:nvGrpSpPr>
          <p:cNvPr id="18" name="Group 18"/>
          <p:cNvGrpSpPr/>
          <p:nvPr/>
        </p:nvGrpSpPr>
        <p:grpSpPr>
          <a:xfrm>
            <a:off x="7013358" y="7479543"/>
            <a:ext cx="969409" cy="969409"/>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en-US"/>
            </a:p>
          </p:txBody>
        </p:sp>
        <p:sp>
          <p:nvSpPr>
            <p:cNvPr id="20" name="TextBox 20"/>
            <p:cNvSpPr txBox="1"/>
            <p:nvPr/>
          </p:nvSpPr>
          <p:spPr>
            <a:xfrm>
              <a:off x="76200" y="-57150"/>
              <a:ext cx="660400" cy="793750"/>
            </a:xfrm>
            <a:prstGeom prst="rect">
              <a:avLst/>
            </a:prstGeom>
          </p:spPr>
          <p:txBody>
            <a:bodyPr lIns="44470" tIns="44470" rIns="44470" bIns="44470" rtlCol="0" anchor="ctr"/>
            <a:lstStyle/>
            <a:p>
              <a:pPr algn="ctr">
                <a:lnSpc>
                  <a:spcPts val="4759"/>
                </a:lnSpc>
              </a:pPr>
              <a:r>
                <a:rPr lang="en-US" sz="3399" b="1">
                  <a:solidFill>
                    <a:srgbClr val="545565"/>
                  </a:solidFill>
                  <a:latin typeface="Gotham XNarrow Heavy"/>
                  <a:ea typeface="Gotham XNarrow Heavy"/>
                  <a:cs typeface="Gotham XNarrow Heavy"/>
                  <a:sym typeface="Gotham XNarrow Heavy"/>
                </a:rPr>
                <a:t>06</a:t>
              </a:r>
            </a:p>
          </p:txBody>
        </p:sp>
      </p:grpSp>
      <p:sp>
        <p:nvSpPr>
          <p:cNvPr id="21" name="Freeform 21"/>
          <p:cNvSpPr/>
          <p:nvPr/>
        </p:nvSpPr>
        <p:spPr>
          <a:xfrm>
            <a:off x="11831040" y="0"/>
            <a:ext cx="6456960" cy="10287000"/>
          </a:xfrm>
          <a:custGeom>
            <a:avLst/>
            <a:gdLst/>
            <a:ahLst/>
            <a:cxnLst/>
            <a:rect l="l" t="t" r="r" b="b"/>
            <a:pathLst>
              <a:path w="6456960" h="10287000">
                <a:moveTo>
                  <a:pt x="0" y="0"/>
                </a:moveTo>
                <a:lnTo>
                  <a:pt x="6456960" y="0"/>
                </a:lnTo>
                <a:lnTo>
                  <a:pt x="6456960" y="10287000"/>
                </a:lnTo>
                <a:lnTo>
                  <a:pt x="0" y="10287000"/>
                </a:lnTo>
                <a:lnTo>
                  <a:pt x="0" y="0"/>
                </a:lnTo>
                <a:close/>
              </a:path>
            </a:pathLst>
          </a:custGeom>
          <a:blipFill>
            <a:blip r:embed="rId5"/>
            <a:stretch>
              <a:fillRect l="-69562" r="-69562"/>
            </a:stretch>
          </a:blipFill>
        </p:spPr>
        <p:txBody>
          <a:bodyPr/>
          <a:lstStyle/>
          <a:p>
            <a:endParaRPr lang="en-US"/>
          </a:p>
        </p:txBody>
      </p:sp>
      <p:grpSp>
        <p:nvGrpSpPr>
          <p:cNvPr id="22" name="Group 22"/>
          <p:cNvGrpSpPr/>
          <p:nvPr/>
        </p:nvGrpSpPr>
        <p:grpSpPr>
          <a:xfrm>
            <a:off x="0" y="8693917"/>
            <a:ext cx="18288000" cy="2157466"/>
            <a:chOff x="0" y="0"/>
            <a:chExt cx="24384000" cy="2876621"/>
          </a:xfrm>
        </p:grpSpPr>
        <p:grpSp>
          <p:nvGrpSpPr>
            <p:cNvPr id="23" name="Group 23"/>
            <p:cNvGrpSpPr/>
            <p:nvPr/>
          </p:nvGrpSpPr>
          <p:grpSpPr>
            <a:xfrm>
              <a:off x="0" y="752510"/>
              <a:ext cx="24384000" cy="1371600"/>
              <a:chOff x="0" y="0"/>
              <a:chExt cx="4816593" cy="270933"/>
            </a:xfrm>
          </p:grpSpPr>
          <p:sp>
            <p:nvSpPr>
              <p:cNvPr id="24" name="Freeform 2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25" name="TextBox 25"/>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26" name="Freeform 26"/>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6"/>
              <a:stretch>
                <a:fillRect/>
              </a:stretch>
            </a:blipFill>
          </p:spPr>
          <p:txBody>
            <a:bodyPr/>
            <a:lstStyle/>
            <a:p>
              <a:endParaRPr lang="en-US"/>
            </a:p>
          </p:txBody>
        </p:sp>
      </p:grpSp>
      <p:sp>
        <p:nvSpPr>
          <p:cNvPr id="27" name="Freeform 27"/>
          <p:cNvSpPr/>
          <p:nvPr/>
        </p:nvSpPr>
        <p:spPr>
          <a:xfrm>
            <a:off x="2299138" y="2030985"/>
            <a:ext cx="2953531" cy="1184874"/>
          </a:xfrm>
          <a:custGeom>
            <a:avLst/>
            <a:gdLst/>
            <a:ahLst/>
            <a:cxnLst/>
            <a:rect l="l" t="t" r="r" b="b"/>
            <a:pathLst>
              <a:path w="2953531" h="1184874">
                <a:moveTo>
                  <a:pt x="0" y="0"/>
                </a:moveTo>
                <a:lnTo>
                  <a:pt x="2953531" y="0"/>
                </a:lnTo>
                <a:lnTo>
                  <a:pt x="2953531" y="1184874"/>
                </a:lnTo>
                <a:lnTo>
                  <a:pt x="0" y="11848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8" name="TextBox 28"/>
          <p:cNvSpPr txBox="1"/>
          <p:nvPr/>
        </p:nvSpPr>
        <p:spPr>
          <a:xfrm>
            <a:off x="2464281" y="1478583"/>
            <a:ext cx="12776657" cy="1019567"/>
          </a:xfrm>
          <a:prstGeom prst="rect">
            <a:avLst/>
          </a:prstGeom>
        </p:spPr>
        <p:txBody>
          <a:bodyPr lIns="0" tIns="0" rIns="0" bIns="0" rtlCol="0" anchor="t">
            <a:spAutoFit/>
          </a:bodyPr>
          <a:lstStyle/>
          <a:p>
            <a:pPr algn="l">
              <a:lnSpc>
                <a:spcPts val="6846"/>
              </a:lnSpc>
            </a:pPr>
            <a:r>
              <a:rPr lang="en-US" sz="6520" b="1">
                <a:solidFill>
                  <a:srgbClr val="545565"/>
                </a:solidFill>
                <a:latin typeface="Gotham XNarrow Heavy"/>
                <a:ea typeface="Gotham XNarrow Heavy"/>
                <a:cs typeface="Gotham XNarrow Heavy"/>
                <a:sym typeface="Gotham XNarrow Heavy"/>
              </a:rPr>
              <a:t>TABLE OF CONTENTS</a:t>
            </a:r>
          </a:p>
        </p:txBody>
      </p:sp>
      <p:sp>
        <p:nvSpPr>
          <p:cNvPr id="29" name="TextBox 29"/>
          <p:cNvSpPr txBox="1"/>
          <p:nvPr/>
        </p:nvSpPr>
        <p:spPr>
          <a:xfrm>
            <a:off x="2918826" y="4877923"/>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Why Merch?</a:t>
            </a:r>
          </a:p>
        </p:txBody>
      </p:sp>
      <p:sp>
        <p:nvSpPr>
          <p:cNvPr id="30" name="TextBox 30"/>
          <p:cNvSpPr txBox="1"/>
          <p:nvPr/>
        </p:nvSpPr>
        <p:spPr>
          <a:xfrm>
            <a:off x="8228700" y="6303609"/>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Vendor &amp; Sourcing </a:t>
            </a:r>
          </a:p>
        </p:txBody>
      </p:sp>
      <p:sp>
        <p:nvSpPr>
          <p:cNvPr id="31" name="TextBox 31"/>
          <p:cNvSpPr txBox="1"/>
          <p:nvPr/>
        </p:nvSpPr>
        <p:spPr>
          <a:xfrm>
            <a:off x="2918826" y="6303610"/>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Competitive Audit</a:t>
            </a:r>
          </a:p>
        </p:txBody>
      </p:sp>
      <p:sp>
        <p:nvSpPr>
          <p:cNvPr id="32" name="TextBox 32"/>
          <p:cNvSpPr txBox="1"/>
          <p:nvPr/>
        </p:nvSpPr>
        <p:spPr>
          <a:xfrm>
            <a:off x="8216487" y="4877923"/>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Look &amp; Feel</a:t>
            </a:r>
          </a:p>
        </p:txBody>
      </p:sp>
      <p:sp>
        <p:nvSpPr>
          <p:cNvPr id="33" name="TextBox 33"/>
          <p:cNvSpPr txBox="1"/>
          <p:nvPr/>
        </p:nvSpPr>
        <p:spPr>
          <a:xfrm>
            <a:off x="2918826" y="7729297"/>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Forecasting &amp; Budget</a:t>
            </a:r>
          </a:p>
        </p:txBody>
      </p:sp>
      <p:sp>
        <p:nvSpPr>
          <p:cNvPr id="34" name="TextBox 34"/>
          <p:cNvSpPr txBox="1"/>
          <p:nvPr/>
        </p:nvSpPr>
        <p:spPr>
          <a:xfrm>
            <a:off x="8240913" y="7767246"/>
            <a:ext cx="3614553" cy="422275"/>
          </a:xfrm>
          <a:prstGeom prst="rect">
            <a:avLst/>
          </a:prstGeom>
        </p:spPr>
        <p:txBody>
          <a:bodyPr lIns="0" tIns="0" rIns="0" bIns="0" rtlCol="0" anchor="t">
            <a:spAutoFit/>
          </a:bodyPr>
          <a:lstStyle/>
          <a:p>
            <a:pPr algn="l">
              <a:lnSpc>
                <a:spcPts val="3499"/>
              </a:lnSpc>
            </a:pPr>
            <a:r>
              <a:rPr lang="en-US" sz="2499" b="1">
                <a:solidFill>
                  <a:srgbClr val="545565"/>
                </a:solidFill>
                <a:latin typeface="Nunito Sans Medium"/>
                <a:ea typeface="Nunito Sans Medium"/>
                <a:cs typeface="Nunito Sans Medium"/>
                <a:sym typeface="Nunito Sans Medium"/>
              </a:rPr>
              <a:t>Rollout Strategy</a:t>
            </a:r>
          </a:p>
        </p:txBody>
      </p:sp>
      <p:sp>
        <p:nvSpPr>
          <p:cNvPr id="35" name="TextBox 35"/>
          <p:cNvSpPr txBox="1"/>
          <p:nvPr/>
        </p:nvSpPr>
        <p:spPr>
          <a:xfrm>
            <a:off x="2563526" y="3003699"/>
            <a:ext cx="7939707" cy="538620"/>
          </a:xfrm>
          <a:prstGeom prst="rect">
            <a:avLst/>
          </a:prstGeom>
        </p:spPr>
        <p:txBody>
          <a:bodyPr lIns="0" tIns="0" rIns="0" bIns="0" rtlCol="0" anchor="t">
            <a:spAutoFit/>
          </a:bodyPr>
          <a:lstStyle/>
          <a:p>
            <a:pPr marL="0" lvl="0" indent="0" algn="l">
              <a:lnSpc>
                <a:spcPts val="3912"/>
              </a:lnSpc>
            </a:pPr>
            <a:r>
              <a:rPr lang="en-US" sz="2794" b="1" spc="206">
                <a:solidFill>
                  <a:srgbClr val="545565"/>
                </a:solidFill>
                <a:latin typeface="Gotham XNarrow Heavy"/>
                <a:ea typeface="Gotham XNarrow Heavy"/>
                <a:cs typeface="Gotham XNarrow Heavy"/>
                <a:sym typeface="Gotham XNarrow Heavy"/>
              </a:rPr>
              <a:t>PITCH DECK PRESENTATION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2D0C1-5B70-7DFB-F755-0C529E522F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91FE4F8-F89D-E750-B31F-7E5776AD041F}"/>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16AC981C-0113-814D-A73E-4876BD1C1AFE}"/>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7061EB4B-94FB-AE26-B113-487D6CC31D12}"/>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37C04041-5E9C-67E4-3A0D-20A6E5FD2A0F}"/>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675721AE-BA56-461F-7CB4-ECEAC2B9DAB1}"/>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7C84ECBD-EF3D-A56F-6912-01DF75B8EF00}"/>
              </a:ext>
            </a:extLst>
          </p:cNvPr>
          <p:cNvGrpSpPr/>
          <p:nvPr/>
        </p:nvGrpSpPr>
        <p:grpSpPr>
          <a:xfrm>
            <a:off x="533400" y="800100"/>
            <a:ext cx="5556338" cy="1352731"/>
            <a:chOff x="-304800" y="-9525"/>
            <a:chExt cx="7408451" cy="1803642"/>
          </a:xfrm>
        </p:grpSpPr>
        <p:sp>
          <p:nvSpPr>
            <p:cNvPr id="8" name="TextBox 8">
              <a:extLst>
                <a:ext uri="{FF2B5EF4-FFF2-40B4-BE49-F238E27FC236}">
                  <a16:creationId xmlns:a16="http://schemas.microsoft.com/office/drawing/2014/main" id="{779B114F-A8D7-7946-EC93-AA9B5081B31D}"/>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Why sell merch?</a:t>
              </a:r>
            </a:p>
          </p:txBody>
        </p:sp>
        <p:sp>
          <p:nvSpPr>
            <p:cNvPr id="9" name="Freeform 9">
              <a:extLst>
                <a:ext uri="{FF2B5EF4-FFF2-40B4-BE49-F238E27FC236}">
                  <a16:creationId xmlns:a16="http://schemas.microsoft.com/office/drawing/2014/main" id="{DB1A5691-0F44-FFF7-6FD4-DF4409FC5633}"/>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Rectangle 2">
            <a:extLst>
              <a:ext uri="{FF2B5EF4-FFF2-40B4-BE49-F238E27FC236}">
                <a16:creationId xmlns:a16="http://schemas.microsoft.com/office/drawing/2014/main" id="{587A300C-1ECD-EE69-268B-3878E8FE85A2}"/>
              </a:ext>
            </a:extLst>
          </p:cNvPr>
          <p:cNvSpPr>
            <a:spLocks noChangeArrowheads="1"/>
          </p:cNvSpPr>
          <p:nvPr/>
        </p:nvSpPr>
        <p:spPr bwMode="auto">
          <a:xfrm>
            <a:off x="613865" y="2517455"/>
            <a:ext cx="3958135" cy="3261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Brand new revenue stream</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High margins (50%+)</a:t>
            </a:r>
          </a:p>
          <a:p>
            <a:pPr marL="0" marR="0" lvl="0" indent="0" algn="l" defTabSz="914400" rtl="0" eaLnBrk="0" fontAlgn="base" latinLnBrk="0" hangingPunct="0">
              <a:lnSpc>
                <a:spcPct val="300000"/>
              </a:lnSpc>
              <a:spcBef>
                <a:spcPct val="0"/>
              </a:spcBef>
              <a:spcAft>
                <a:spcPct val="0"/>
              </a:spcAft>
              <a:buClrTx/>
              <a:buSzTx/>
              <a:buFontTx/>
              <a:buChar char="•"/>
              <a:tabLst/>
            </a:pPr>
            <a:r>
              <a:rPr lang="en-US" altLang="en-US" dirty="0">
                <a:latin typeface="Arial" panose="020B0604020202020204" pitchFamily="34" charset="0"/>
              </a:rPr>
              <a:t> Improves AOV</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Encourages sales to core products </a:t>
            </a:r>
          </a:p>
        </p:txBody>
      </p:sp>
      <p:sp>
        <p:nvSpPr>
          <p:cNvPr id="16" name="TextBox 15">
            <a:extLst>
              <a:ext uri="{FF2B5EF4-FFF2-40B4-BE49-F238E27FC236}">
                <a16:creationId xmlns:a16="http://schemas.microsoft.com/office/drawing/2014/main" id="{439157D9-286A-CC32-BC83-2F3737DE3E96}"/>
              </a:ext>
            </a:extLst>
          </p:cNvPr>
          <p:cNvSpPr txBox="1"/>
          <p:nvPr/>
        </p:nvSpPr>
        <p:spPr>
          <a:xfrm>
            <a:off x="613865" y="2041680"/>
            <a:ext cx="2481704" cy="662361"/>
          </a:xfrm>
          <a:prstGeom prst="rect">
            <a:avLst/>
          </a:prstGeom>
          <a:noFill/>
        </p:spPr>
        <p:txBody>
          <a:bodyPr wrap="square">
            <a:spAutoFit/>
          </a:bodyPr>
          <a:lstStyle/>
          <a:p>
            <a:pPr algn="l">
              <a:lnSpc>
                <a:spcPts val="4800"/>
              </a:lnSpc>
            </a:pPr>
            <a:r>
              <a:rPr lang="en-US" sz="3200" b="1" dirty="0">
                <a:solidFill>
                  <a:srgbClr val="545565"/>
                </a:solidFill>
                <a:latin typeface="Gotham XNarrow Heavy"/>
                <a:ea typeface="Gotham XNarrow Heavy"/>
                <a:cs typeface="Gotham XNarrow Heavy"/>
                <a:sym typeface="Gotham XNarrow Heavy"/>
              </a:rPr>
              <a:t>Monetary</a:t>
            </a:r>
          </a:p>
        </p:txBody>
      </p:sp>
      <p:sp>
        <p:nvSpPr>
          <p:cNvPr id="17" name="Rectangle 2">
            <a:extLst>
              <a:ext uri="{FF2B5EF4-FFF2-40B4-BE49-F238E27FC236}">
                <a16:creationId xmlns:a16="http://schemas.microsoft.com/office/drawing/2014/main" id="{FE6AD626-DA26-15B2-2901-7153BF0BCD73}"/>
              </a:ext>
            </a:extLst>
          </p:cNvPr>
          <p:cNvSpPr>
            <a:spLocks noChangeArrowheads="1"/>
          </p:cNvSpPr>
          <p:nvPr/>
        </p:nvSpPr>
        <p:spPr bwMode="auto">
          <a:xfrm>
            <a:off x="4763434" y="2517455"/>
            <a:ext cx="3118161" cy="2430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 Strengthens brand ID</a:t>
            </a:r>
          </a:p>
          <a:p>
            <a:pPr marL="0" marR="0" lvl="0" indent="0" algn="l" defTabSz="914400" rtl="0" eaLnBrk="0" fontAlgn="base" latinLnBrk="0" hangingPunct="0">
              <a:lnSpc>
                <a:spcPct val="3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 Creates conversation</a:t>
            </a:r>
          </a:p>
          <a:p>
            <a:pPr marL="0" marR="0" lvl="0" indent="0" algn="l" defTabSz="914400" rtl="0" eaLnBrk="0" fontAlgn="base" latinLnBrk="0" hangingPunct="0">
              <a:lnSpc>
                <a:spcPct val="300000"/>
              </a:lnSpc>
              <a:spcBef>
                <a:spcPct val="0"/>
              </a:spcBef>
              <a:spcAft>
                <a:spcPct val="0"/>
              </a:spcAft>
              <a:buClrTx/>
              <a:buSzTx/>
              <a:buFontTx/>
              <a:buChar char="•"/>
              <a:tabLst/>
            </a:pPr>
            <a:r>
              <a:rPr lang="en-US" altLang="en-US">
                <a:latin typeface="Arial" panose="020B0604020202020204" pitchFamily="34" charset="0"/>
              </a:rPr>
              <a:t> Conversation = Conversion</a:t>
            </a:r>
          </a:p>
        </p:txBody>
      </p:sp>
      <p:sp>
        <p:nvSpPr>
          <p:cNvPr id="18" name="TextBox 17">
            <a:extLst>
              <a:ext uri="{FF2B5EF4-FFF2-40B4-BE49-F238E27FC236}">
                <a16:creationId xmlns:a16="http://schemas.microsoft.com/office/drawing/2014/main" id="{0ECD749B-38C3-274A-5865-3AA90F710698}"/>
              </a:ext>
            </a:extLst>
          </p:cNvPr>
          <p:cNvSpPr txBox="1"/>
          <p:nvPr/>
        </p:nvSpPr>
        <p:spPr>
          <a:xfrm>
            <a:off x="4763434" y="2041680"/>
            <a:ext cx="2481704" cy="662361"/>
          </a:xfrm>
          <a:prstGeom prst="rect">
            <a:avLst/>
          </a:prstGeom>
          <a:noFill/>
        </p:spPr>
        <p:txBody>
          <a:bodyPr wrap="square">
            <a:spAutoFit/>
          </a:bodyPr>
          <a:lstStyle/>
          <a:p>
            <a:pPr algn="l">
              <a:lnSpc>
                <a:spcPts val="4800"/>
              </a:lnSpc>
            </a:pPr>
            <a:r>
              <a:rPr lang="en-US" sz="3200" b="1">
                <a:solidFill>
                  <a:srgbClr val="545565"/>
                </a:solidFill>
                <a:latin typeface="Gotham XNarrow Heavy"/>
                <a:ea typeface="Gotham XNarrow Heavy"/>
                <a:cs typeface="Gotham XNarrow Heavy"/>
                <a:sym typeface="Gotham XNarrow Heavy"/>
              </a:rPr>
              <a:t>Community</a:t>
            </a:r>
          </a:p>
        </p:txBody>
      </p:sp>
      <p:pic>
        <p:nvPicPr>
          <p:cNvPr id="22" name="Picture 21">
            <a:extLst>
              <a:ext uri="{FF2B5EF4-FFF2-40B4-BE49-F238E27FC236}">
                <a16:creationId xmlns:a16="http://schemas.microsoft.com/office/drawing/2014/main" id="{739993B6-691B-8D62-E08A-6A976A50A7B6}"/>
              </a:ext>
            </a:extLst>
          </p:cNvPr>
          <p:cNvPicPr>
            <a:picLocks noChangeAspect="1"/>
          </p:cNvPicPr>
          <p:nvPr/>
        </p:nvPicPr>
        <p:blipFill>
          <a:blip r:embed="rId6"/>
          <a:srcRect r="28506" b="9184"/>
          <a:stretch>
            <a:fillRect/>
          </a:stretch>
        </p:blipFill>
        <p:spPr>
          <a:xfrm>
            <a:off x="8459133" y="5530631"/>
            <a:ext cx="9828867" cy="2196706"/>
          </a:xfrm>
          <a:prstGeom prst="rect">
            <a:avLst/>
          </a:prstGeom>
        </p:spPr>
      </p:pic>
      <p:pic>
        <p:nvPicPr>
          <p:cNvPr id="12" name="Picture 11" descr="A screenshot of a email&#10;&#10;AI-generated content may be incorrect.">
            <a:extLst>
              <a:ext uri="{FF2B5EF4-FFF2-40B4-BE49-F238E27FC236}">
                <a16:creationId xmlns:a16="http://schemas.microsoft.com/office/drawing/2014/main" id="{044F5F78-9519-634E-9A7C-CAC80639724C}"/>
              </a:ext>
            </a:extLst>
          </p:cNvPr>
          <p:cNvPicPr>
            <a:picLocks noChangeAspect="1"/>
          </p:cNvPicPr>
          <p:nvPr/>
        </p:nvPicPr>
        <p:blipFill>
          <a:blip r:embed="rId7">
            <a:extLst>
              <a:ext uri="{28A0092B-C50C-407E-A947-70E740481C1C}">
                <a14:useLocalDpi xmlns:a14="http://schemas.microsoft.com/office/drawing/2010/main" val="0"/>
              </a:ext>
            </a:extLst>
          </a:blip>
          <a:srcRect l="2228" r="3348"/>
          <a:stretch>
            <a:fillRect/>
          </a:stretch>
        </p:blipFill>
        <p:spPr>
          <a:xfrm>
            <a:off x="8331200" y="1112172"/>
            <a:ext cx="6062134" cy="4086813"/>
          </a:xfrm>
          <a:prstGeom prst="rect">
            <a:avLst/>
          </a:prstGeom>
        </p:spPr>
      </p:pic>
    </p:spTree>
    <p:extLst>
      <p:ext uri="{BB962C8B-B14F-4D97-AF65-F5344CB8AC3E}">
        <p14:creationId xmlns:p14="http://schemas.microsoft.com/office/powerpoint/2010/main" val="2732547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72C08-33F7-19A0-B454-2630C6A743F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A546A0-D86C-24E3-ED2B-2991FEDB8210}"/>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184D7265-D835-FFD2-CB17-64DFC372C7AB}"/>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10C6F587-9001-E147-615D-4CFEEDE70B86}"/>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2DC29D7E-A096-498E-AB57-8A0D24E416E4}"/>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ED801162-8E94-B96F-A307-FAE0EA125C7B}"/>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5A794CF5-DAE3-298E-B3B9-32DC0ECE9B26}"/>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BA7A2903-DD2B-1EE0-FE0A-ABD01381C618}"/>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Competitive Audit </a:t>
              </a:r>
            </a:p>
          </p:txBody>
        </p:sp>
        <p:sp>
          <p:nvSpPr>
            <p:cNvPr id="9" name="Freeform 9">
              <a:extLst>
                <a:ext uri="{FF2B5EF4-FFF2-40B4-BE49-F238E27FC236}">
                  <a16:creationId xmlns:a16="http://schemas.microsoft.com/office/drawing/2014/main" id="{DB893051-FE22-B6B9-15F5-2F3F2E30C50B}"/>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0" name="Rectangle 1">
            <a:extLst>
              <a:ext uri="{FF2B5EF4-FFF2-40B4-BE49-F238E27FC236}">
                <a16:creationId xmlns:a16="http://schemas.microsoft.com/office/drawing/2014/main" id="{61ADFE80-53C4-1090-D066-3EC159B44BF1}"/>
              </a:ext>
            </a:extLst>
          </p:cNvPr>
          <p:cNvSpPr>
            <a:spLocks noChangeArrowheads="1"/>
          </p:cNvSpPr>
          <p:nvPr/>
        </p:nvSpPr>
        <p:spPr bwMode="auto">
          <a:xfrm>
            <a:off x="765710" y="2154366"/>
            <a:ext cx="7486996" cy="4438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lang="en-US" altLang="en-US" dirty="0">
                <a:latin typeface="Arial" panose="020B0604020202020204" pitchFamily="34" charset="0"/>
              </a:rPr>
              <a:t>A</a:t>
            </a:r>
            <a:r>
              <a:rPr kumimoji="0" lang="en-US" altLang="en-US" sz="1800" b="0" i="0" u="none" strike="noStrike" cap="none" normalizeH="0" baseline="0" dirty="0">
                <a:ln>
                  <a:noFill/>
                </a:ln>
                <a:solidFill>
                  <a:schemeClr val="tx1"/>
                </a:solidFill>
                <a:effectLst/>
                <a:latin typeface="Arial" panose="020B0604020202020204" pitchFamily="34" charset="0"/>
              </a:rPr>
              <a:t>nalyzed how brands like </a:t>
            </a:r>
            <a:r>
              <a:rPr kumimoji="0" lang="en-US" altLang="en-US" sz="1800" b="0" i="0" u="none" strike="noStrike" cap="none" normalizeH="0" baseline="0" dirty="0" err="1">
                <a:ln>
                  <a:noFill/>
                </a:ln>
                <a:solidFill>
                  <a:schemeClr val="tx1"/>
                </a:solidFill>
                <a:effectLst/>
                <a:latin typeface="Arial" panose="020B0604020202020204" pitchFamily="34" charset="0"/>
              </a:rPr>
              <a:t>Cellucor</a:t>
            </a:r>
            <a:r>
              <a:rPr kumimoji="0" lang="en-US" altLang="en-US" sz="1800" b="0" i="0" u="none" strike="noStrike" cap="none" normalizeH="0" baseline="0" dirty="0">
                <a:ln>
                  <a:noFill/>
                </a:ln>
                <a:solidFill>
                  <a:schemeClr val="tx1"/>
                </a:solidFill>
                <a:effectLst/>
                <a:latin typeface="Arial" panose="020B0604020202020204" pitchFamily="34" charset="0"/>
              </a:rPr>
              <a:t>, BPN, and Bucked Up structure their merch offerings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Created a spreadsheet to compare pricing, product types, material quality, and overall brand alignment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Conducted social listening to understand what customers want and expect when buying merch</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lang="en-US" altLang="en-US" dirty="0">
                <a:latin typeface="Arial" panose="020B0604020202020204" pitchFamily="34" charset="0"/>
              </a:rPr>
              <a:t>Used these insights to better understand how to structure CON-CRET merch according to our unique target demographic</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6" name="Picture 2">
            <a:extLst>
              <a:ext uri="{FF2B5EF4-FFF2-40B4-BE49-F238E27FC236}">
                <a16:creationId xmlns:a16="http://schemas.microsoft.com/office/drawing/2014/main" id="{05E4F4C8-D680-60FE-70C3-8E12F68BB2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7466" y="219600"/>
            <a:ext cx="3432509" cy="346918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7A50600-0D3D-5592-CCCF-F6E9483BDE90}"/>
              </a:ext>
            </a:extLst>
          </p:cNvPr>
          <p:cNvSpPr txBox="1"/>
          <p:nvPr/>
        </p:nvSpPr>
        <p:spPr>
          <a:xfrm>
            <a:off x="9525000" y="3763452"/>
            <a:ext cx="1632905" cy="369332"/>
          </a:xfrm>
          <a:prstGeom prst="rect">
            <a:avLst/>
          </a:prstGeom>
          <a:noFill/>
        </p:spPr>
        <p:txBody>
          <a:bodyPr wrap="square">
            <a:spAutoFit/>
          </a:bodyPr>
          <a:lstStyle/>
          <a:p>
            <a:r>
              <a:rPr lang="en-US" b="1"/>
              <a:t>$49.99</a:t>
            </a:r>
          </a:p>
        </p:txBody>
      </p:sp>
      <p:pic>
        <p:nvPicPr>
          <p:cNvPr id="18" name="Picture 12" descr="Retro Energy tees are the perfect summer essential piece 😎 now available in  several styles! Which ones are you picking up👇👇👇">
            <a:extLst>
              <a:ext uri="{FF2B5EF4-FFF2-40B4-BE49-F238E27FC236}">
                <a16:creationId xmlns:a16="http://schemas.microsoft.com/office/drawing/2014/main" id="{EBCF7340-E92D-0E07-4D30-3D6BAFC24A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89670" y="226705"/>
            <a:ext cx="2872212" cy="346208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2BC26B3-FB72-483A-AD6F-A79D277C27CD}"/>
              </a:ext>
            </a:extLst>
          </p:cNvPr>
          <p:cNvSpPr txBox="1"/>
          <p:nvPr/>
        </p:nvSpPr>
        <p:spPr>
          <a:xfrm>
            <a:off x="12725400" y="3765677"/>
            <a:ext cx="1632905" cy="369332"/>
          </a:xfrm>
          <a:prstGeom prst="rect">
            <a:avLst/>
          </a:prstGeom>
          <a:noFill/>
        </p:spPr>
        <p:txBody>
          <a:bodyPr wrap="square">
            <a:spAutoFit/>
          </a:bodyPr>
          <a:lstStyle/>
          <a:p>
            <a:r>
              <a:rPr lang="en-US" b="1"/>
              <a:t>$34.99</a:t>
            </a:r>
          </a:p>
        </p:txBody>
      </p:sp>
      <p:pic>
        <p:nvPicPr>
          <p:cNvPr id="20" name="Picture 4" descr="Stay Hybrid Tee ">
            <a:extLst>
              <a:ext uri="{FF2B5EF4-FFF2-40B4-BE49-F238E27FC236}">
                <a16:creationId xmlns:a16="http://schemas.microsoft.com/office/drawing/2014/main" id="{1A0CC517-7036-9006-6493-5DB220E7DB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61882" y="222705"/>
            <a:ext cx="3463470" cy="345846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990C985C-0A59-11BC-A134-EA2AE990EA47}"/>
              </a:ext>
            </a:extLst>
          </p:cNvPr>
          <p:cNvSpPr txBox="1"/>
          <p:nvPr/>
        </p:nvSpPr>
        <p:spPr>
          <a:xfrm>
            <a:off x="15925800" y="3763452"/>
            <a:ext cx="1632905" cy="369332"/>
          </a:xfrm>
          <a:prstGeom prst="rect">
            <a:avLst/>
          </a:prstGeom>
          <a:noFill/>
        </p:spPr>
        <p:txBody>
          <a:bodyPr wrap="square">
            <a:spAutoFit/>
          </a:bodyPr>
          <a:lstStyle/>
          <a:p>
            <a:r>
              <a:rPr lang="en-US" b="1"/>
              <a:t>$34.99</a:t>
            </a:r>
          </a:p>
        </p:txBody>
      </p:sp>
      <p:pic>
        <p:nvPicPr>
          <p:cNvPr id="22" name="Picture 4" descr="Varsity Tee Black Original">
            <a:extLst>
              <a:ext uri="{FF2B5EF4-FFF2-40B4-BE49-F238E27FC236}">
                <a16:creationId xmlns:a16="http://schemas.microsoft.com/office/drawing/2014/main" id="{F5ED6499-514B-0E46-C11D-976C3C49843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824526" y="4222689"/>
            <a:ext cx="3148018" cy="314801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4FE3D3-82F1-3A78-B8FD-DD7D36F46ADB}"/>
              </a:ext>
            </a:extLst>
          </p:cNvPr>
          <p:cNvSpPr txBox="1"/>
          <p:nvPr/>
        </p:nvSpPr>
        <p:spPr>
          <a:xfrm>
            <a:off x="15859990" y="7460612"/>
            <a:ext cx="2712302" cy="369332"/>
          </a:xfrm>
          <a:prstGeom prst="rect">
            <a:avLst/>
          </a:prstGeom>
          <a:noFill/>
        </p:spPr>
        <p:txBody>
          <a:bodyPr wrap="square">
            <a:spAutoFit/>
          </a:bodyPr>
          <a:lstStyle/>
          <a:p>
            <a:r>
              <a:rPr lang="en-US" b="1"/>
              <a:t>$24.99</a:t>
            </a:r>
          </a:p>
        </p:txBody>
      </p:sp>
      <p:pic>
        <p:nvPicPr>
          <p:cNvPr id="24" name="Picture 4" descr="Kaged Logo Dad Hat">
            <a:extLst>
              <a:ext uri="{FF2B5EF4-FFF2-40B4-BE49-F238E27FC236}">
                <a16:creationId xmlns:a16="http://schemas.microsoft.com/office/drawing/2014/main" id="{4D782547-E3A3-ACCB-0652-B7F879167B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651767" y="4064724"/>
            <a:ext cx="3148018" cy="314801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1DAACF4F-9DA7-5169-BE27-72BEBF6437FF}"/>
              </a:ext>
            </a:extLst>
          </p:cNvPr>
          <p:cNvSpPr txBox="1"/>
          <p:nvPr/>
        </p:nvSpPr>
        <p:spPr>
          <a:xfrm>
            <a:off x="12740640" y="7460612"/>
            <a:ext cx="2595917" cy="369332"/>
          </a:xfrm>
          <a:prstGeom prst="rect">
            <a:avLst/>
          </a:prstGeom>
          <a:noFill/>
        </p:spPr>
        <p:txBody>
          <a:bodyPr wrap="square">
            <a:spAutoFit/>
          </a:bodyPr>
          <a:lstStyle/>
          <a:p>
            <a:r>
              <a:rPr lang="en-US" b="1"/>
              <a:t>$24.99</a:t>
            </a:r>
          </a:p>
        </p:txBody>
      </p:sp>
      <p:pic>
        <p:nvPicPr>
          <p:cNvPr id="26" name="Picture 4" descr="Shaker Bottle Original 28oz">
            <a:extLst>
              <a:ext uri="{FF2B5EF4-FFF2-40B4-BE49-F238E27FC236}">
                <a16:creationId xmlns:a16="http://schemas.microsoft.com/office/drawing/2014/main" id="{702A40F9-CFCB-6306-1DA7-9A7C6ED67EC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52706" y="4072345"/>
            <a:ext cx="3426303" cy="332122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BB67F371-5E3E-F889-1B16-BE0658218372}"/>
              </a:ext>
            </a:extLst>
          </p:cNvPr>
          <p:cNvSpPr txBox="1"/>
          <p:nvPr/>
        </p:nvSpPr>
        <p:spPr>
          <a:xfrm>
            <a:off x="9394208" y="7452994"/>
            <a:ext cx="9288780" cy="369332"/>
          </a:xfrm>
          <a:prstGeom prst="rect">
            <a:avLst/>
          </a:prstGeom>
          <a:noFill/>
        </p:spPr>
        <p:txBody>
          <a:bodyPr wrap="square">
            <a:spAutoFit/>
          </a:bodyPr>
          <a:lstStyle/>
          <a:p>
            <a:r>
              <a:rPr lang="en-US" b="1"/>
              <a:t>$13.99</a:t>
            </a:r>
          </a:p>
        </p:txBody>
      </p:sp>
    </p:spTree>
    <p:extLst>
      <p:ext uri="{BB962C8B-B14F-4D97-AF65-F5344CB8AC3E}">
        <p14:creationId xmlns:p14="http://schemas.microsoft.com/office/powerpoint/2010/main" val="1440383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ABEB5-55D4-B2F8-41C9-0D44EE82EE7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02CD7B-BC02-8CFD-4569-9636CD899F2E}"/>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89346D26-BD34-852D-B25E-FA7A59D6DD73}"/>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66894340-8C32-7F46-C331-6358382B9E87}"/>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7614C402-D1A6-AB24-651F-6484222B558C}"/>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B431E482-3D8E-0549-D9A9-606677B69C88}"/>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2"/>
              <a:stretch>
                <a:fillRect/>
              </a:stretch>
            </a:blipFill>
          </p:spPr>
          <p:txBody>
            <a:bodyPr/>
            <a:lstStyle/>
            <a:p>
              <a:endParaRPr lang="en-US"/>
            </a:p>
          </p:txBody>
        </p:sp>
      </p:grpSp>
      <p:grpSp>
        <p:nvGrpSpPr>
          <p:cNvPr id="7" name="Group 7">
            <a:extLst>
              <a:ext uri="{FF2B5EF4-FFF2-40B4-BE49-F238E27FC236}">
                <a16:creationId xmlns:a16="http://schemas.microsoft.com/office/drawing/2014/main" id="{B1701EC2-B0D1-269A-B628-144421F4E456}"/>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C66A7B2D-1010-C451-9359-958998E52F04}"/>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Forecasting</a:t>
              </a:r>
            </a:p>
          </p:txBody>
        </p:sp>
        <p:sp>
          <p:nvSpPr>
            <p:cNvPr id="9" name="Freeform 9">
              <a:extLst>
                <a:ext uri="{FF2B5EF4-FFF2-40B4-BE49-F238E27FC236}">
                  <a16:creationId xmlns:a16="http://schemas.microsoft.com/office/drawing/2014/main" id="{030FFCB7-38FE-1C68-B72E-A331956123BA}"/>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1" name="Rectangle 1">
            <a:extLst>
              <a:ext uri="{FF2B5EF4-FFF2-40B4-BE49-F238E27FC236}">
                <a16:creationId xmlns:a16="http://schemas.microsoft.com/office/drawing/2014/main" id="{62DE05A6-CED4-16C3-AD23-AA25ADF7C975}"/>
              </a:ext>
            </a:extLst>
          </p:cNvPr>
          <p:cNvSpPr>
            <a:spLocks noChangeArrowheads="1"/>
          </p:cNvSpPr>
          <p:nvPr/>
        </p:nvSpPr>
        <p:spPr bwMode="auto">
          <a:xfrm>
            <a:off x="762000" y="2006064"/>
            <a:ext cx="15322128" cy="2193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Reviewed customer interest, team input, and Shopify traffic to estimate demand</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Built an Excel model to forecast cost, revenue, and inventory thresholds by item</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Factored in staff promo, reorder timelines, and safety stock to avoid overspending or underordering</a:t>
            </a:r>
          </a:p>
        </p:txBody>
      </p:sp>
      <p:graphicFrame>
        <p:nvGraphicFramePr>
          <p:cNvPr id="14" name="Chart 13">
            <a:extLst>
              <a:ext uri="{FF2B5EF4-FFF2-40B4-BE49-F238E27FC236}">
                <a16:creationId xmlns:a16="http://schemas.microsoft.com/office/drawing/2014/main" id="{23D26DC6-5034-11DD-1B8A-3B128D861FF8}"/>
              </a:ext>
            </a:extLst>
          </p:cNvPr>
          <p:cNvGraphicFramePr/>
          <p:nvPr>
            <p:extLst>
              <p:ext uri="{D42A27DB-BD31-4B8C-83A1-F6EECF244321}">
                <p14:modId xmlns:p14="http://schemas.microsoft.com/office/powerpoint/2010/main" val="1096744347"/>
              </p:ext>
            </p:extLst>
          </p:nvPr>
        </p:nvGraphicFramePr>
        <p:xfrm>
          <a:off x="11825781" y="7265167"/>
          <a:ext cx="4095750" cy="2857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06773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CDC83-BAAC-3152-ECF8-C258446CF0C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62A17F7-4E6E-0B6F-4EA5-DD5DAB6C1F8F}"/>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D41867C9-CDBF-30EA-E7DE-AF8070A486E7}"/>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B791013A-1AB0-2465-7CC8-FC1DEEEB9BB7}"/>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35C8E752-3781-1391-14F2-C1EE67EEF22D}"/>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39FFE69C-6966-C400-54D2-8F8D86212007}"/>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7AA74EA5-8603-01B8-DEB4-DF492BA53B80}"/>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6839158B-1EA7-E0AB-8C26-C1BFCCED3B4C}"/>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Budget</a:t>
              </a:r>
            </a:p>
          </p:txBody>
        </p:sp>
        <p:sp>
          <p:nvSpPr>
            <p:cNvPr id="9" name="Freeform 9">
              <a:extLst>
                <a:ext uri="{FF2B5EF4-FFF2-40B4-BE49-F238E27FC236}">
                  <a16:creationId xmlns:a16="http://schemas.microsoft.com/office/drawing/2014/main" id="{A415EC76-B30A-C7AE-5579-2457E94891D0}"/>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5" name="TextBox 8">
            <a:extLst>
              <a:ext uri="{FF2B5EF4-FFF2-40B4-BE49-F238E27FC236}">
                <a16:creationId xmlns:a16="http://schemas.microsoft.com/office/drawing/2014/main" id="{E8D7860E-A5B2-54E0-9799-328EF131E74C}"/>
              </a:ext>
            </a:extLst>
          </p:cNvPr>
          <p:cNvSpPr txBox="1"/>
          <p:nvPr/>
        </p:nvSpPr>
        <p:spPr>
          <a:xfrm>
            <a:off x="1664450" y="5361473"/>
            <a:ext cx="5177749" cy="583558"/>
          </a:xfrm>
          <a:prstGeom prst="rect">
            <a:avLst/>
          </a:prstGeom>
        </p:spPr>
        <p:txBody>
          <a:bodyPr lIns="0" tIns="0" rIns="0" bIns="0" rtlCol="0" anchor="t">
            <a:spAutoFit/>
          </a:bodyPr>
          <a:lstStyle/>
          <a:p>
            <a:pPr algn="l">
              <a:lnSpc>
                <a:spcPts val="4800"/>
              </a:lnSpc>
            </a:pPr>
            <a:r>
              <a:rPr lang="en-US" sz="3200" b="1">
                <a:solidFill>
                  <a:srgbClr val="545565"/>
                </a:solidFill>
                <a:latin typeface="Gotham XNarrow Heavy"/>
                <a:ea typeface="Gotham XNarrow Heavy"/>
                <a:cs typeface="Gotham XNarrow Heavy"/>
                <a:sym typeface="Gotham XNarrow Heavy"/>
              </a:rPr>
              <a:t>Staff &amp; Promotion</a:t>
            </a:r>
          </a:p>
        </p:txBody>
      </p:sp>
      <p:pic>
        <p:nvPicPr>
          <p:cNvPr id="18" name="Picture 17">
            <a:extLst>
              <a:ext uri="{FF2B5EF4-FFF2-40B4-BE49-F238E27FC236}">
                <a16:creationId xmlns:a16="http://schemas.microsoft.com/office/drawing/2014/main" id="{7263EFB7-E24F-8DA9-ACEC-BCFB58F9AF58}"/>
              </a:ext>
            </a:extLst>
          </p:cNvPr>
          <p:cNvPicPr>
            <a:picLocks noChangeAspect="1"/>
          </p:cNvPicPr>
          <p:nvPr/>
        </p:nvPicPr>
        <p:blipFill>
          <a:blip r:embed="rId6"/>
          <a:stretch>
            <a:fillRect/>
          </a:stretch>
        </p:blipFill>
        <p:spPr>
          <a:xfrm>
            <a:off x="7740552" y="6263217"/>
            <a:ext cx="8754664" cy="1209526"/>
          </a:xfrm>
          <a:prstGeom prst="rect">
            <a:avLst/>
          </a:prstGeom>
        </p:spPr>
      </p:pic>
      <p:pic>
        <p:nvPicPr>
          <p:cNvPr id="24" name="Picture 23">
            <a:extLst>
              <a:ext uri="{FF2B5EF4-FFF2-40B4-BE49-F238E27FC236}">
                <a16:creationId xmlns:a16="http://schemas.microsoft.com/office/drawing/2014/main" id="{9F1F767D-A014-3F88-6217-D246C82563B7}"/>
              </a:ext>
            </a:extLst>
          </p:cNvPr>
          <p:cNvPicPr>
            <a:picLocks noChangeAspect="1"/>
          </p:cNvPicPr>
          <p:nvPr/>
        </p:nvPicPr>
        <p:blipFill>
          <a:blip r:embed="rId7"/>
          <a:stretch>
            <a:fillRect/>
          </a:stretch>
        </p:blipFill>
        <p:spPr>
          <a:xfrm>
            <a:off x="1664450" y="2498122"/>
            <a:ext cx="14757264" cy="2400515"/>
          </a:xfrm>
          <a:prstGeom prst="rect">
            <a:avLst/>
          </a:prstGeom>
        </p:spPr>
      </p:pic>
      <p:pic>
        <p:nvPicPr>
          <p:cNvPr id="28" name="Picture 27">
            <a:extLst>
              <a:ext uri="{FF2B5EF4-FFF2-40B4-BE49-F238E27FC236}">
                <a16:creationId xmlns:a16="http://schemas.microsoft.com/office/drawing/2014/main" id="{2C1868EA-9A72-86CC-F562-C197E403DDFB}"/>
              </a:ext>
            </a:extLst>
          </p:cNvPr>
          <p:cNvPicPr>
            <a:picLocks noChangeAspect="1"/>
          </p:cNvPicPr>
          <p:nvPr/>
        </p:nvPicPr>
        <p:blipFill>
          <a:blip r:embed="rId8"/>
          <a:stretch>
            <a:fillRect/>
          </a:stretch>
        </p:blipFill>
        <p:spPr>
          <a:xfrm>
            <a:off x="1664450" y="6042115"/>
            <a:ext cx="4483587" cy="2306773"/>
          </a:xfrm>
          <a:prstGeom prst="rect">
            <a:avLst/>
          </a:prstGeom>
        </p:spPr>
      </p:pic>
    </p:spTree>
    <p:extLst>
      <p:ext uri="{BB962C8B-B14F-4D97-AF65-F5344CB8AC3E}">
        <p14:creationId xmlns:p14="http://schemas.microsoft.com/office/powerpoint/2010/main" val="46005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9AFAD-161A-00AC-2018-580209AB1D3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31378AF-B162-CD7F-7A1E-836FBDABD4D0}"/>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96474432-970A-9B80-0EC9-887C4DAD6840}"/>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6B6AA0D1-12B5-9EEB-4902-99A4ED48D14E}"/>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612A1289-E46E-AEBC-F2BE-D74FFC5469D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8D7FF32D-D26D-DEB1-C8E4-9FDDEA5063C8}"/>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sp>
        <p:nvSpPr>
          <p:cNvPr id="18" name="TextBox 8">
            <a:extLst>
              <a:ext uri="{FF2B5EF4-FFF2-40B4-BE49-F238E27FC236}">
                <a16:creationId xmlns:a16="http://schemas.microsoft.com/office/drawing/2014/main" id="{F8062446-1BAA-9C10-B68A-A0080D3A917B}"/>
              </a:ext>
            </a:extLst>
          </p:cNvPr>
          <p:cNvSpPr txBox="1"/>
          <p:nvPr/>
        </p:nvSpPr>
        <p:spPr>
          <a:xfrm>
            <a:off x="911989" y="876300"/>
            <a:ext cx="5177749" cy="624145"/>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6-month Forecast</a:t>
            </a:r>
          </a:p>
        </p:txBody>
      </p:sp>
      <p:sp>
        <p:nvSpPr>
          <p:cNvPr id="19" name="Freeform 9">
            <a:extLst>
              <a:ext uri="{FF2B5EF4-FFF2-40B4-BE49-F238E27FC236}">
                <a16:creationId xmlns:a16="http://schemas.microsoft.com/office/drawing/2014/main" id="{320B482F-028D-99E8-FEBC-69A7EEC79E0F}"/>
              </a:ext>
            </a:extLst>
          </p:cNvPr>
          <p:cNvSpPr/>
          <p:nvPr/>
        </p:nvSpPr>
        <p:spPr>
          <a:xfrm>
            <a:off x="532186" y="924074"/>
            <a:ext cx="4038600" cy="1209526"/>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34" name="Picture 33">
            <a:extLst>
              <a:ext uri="{FF2B5EF4-FFF2-40B4-BE49-F238E27FC236}">
                <a16:creationId xmlns:a16="http://schemas.microsoft.com/office/drawing/2014/main" id="{2DA98651-303B-13C8-2B68-9E825469129A}"/>
              </a:ext>
            </a:extLst>
          </p:cNvPr>
          <p:cNvPicPr>
            <a:picLocks noChangeAspect="1"/>
          </p:cNvPicPr>
          <p:nvPr/>
        </p:nvPicPr>
        <p:blipFill>
          <a:blip r:embed="rId6"/>
          <a:stretch>
            <a:fillRect/>
          </a:stretch>
        </p:blipFill>
        <p:spPr>
          <a:xfrm>
            <a:off x="14400614" y="3278470"/>
            <a:ext cx="3205201" cy="1373658"/>
          </a:xfrm>
          <a:prstGeom prst="rect">
            <a:avLst/>
          </a:prstGeom>
        </p:spPr>
      </p:pic>
      <p:sp>
        <p:nvSpPr>
          <p:cNvPr id="39" name="Rectangle 1">
            <a:extLst>
              <a:ext uri="{FF2B5EF4-FFF2-40B4-BE49-F238E27FC236}">
                <a16:creationId xmlns:a16="http://schemas.microsoft.com/office/drawing/2014/main" id="{AC513EB4-47D4-CE8D-FE40-BC002A25FD4B}"/>
              </a:ext>
            </a:extLst>
          </p:cNvPr>
          <p:cNvSpPr>
            <a:spLocks noChangeArrowheads="1"/>
          </p:cNvSpPr>
          <p:nvPr/>
        </p:nvSpPr>
        <p:spPr bwMode="auto">
          <a:xfrm>
            <a:off x="786325" y="1979448"/>
            <a:ext cx="11411939" cy="2193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Break even Month 5</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AOV </a:t>
            </a:r>
            <a:r>
              <a:rPr lang="en-US" altLang="en-US" sz="2400" dirty="0">
                <a:latin typeface="Arial" panose="020B0604020202020204" pitchFamily="34" charset="0"/>
              </a:rPr>
              <a:t>is the average price of all 5 SKUs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CVR of 0.45%</a:t>
            </a:r>
          </a:p>
        </p:txBody>
      </p:sp>
      <p:pic>
        <p:nvPicPr>
          <p:cNvPr id="8" name="Picture 7">
            <a:extLst>
              <a:ext uri="{FF2B5EF4-FFF2-40B4-BE49-F238E27FC236}">
                <a16:creationId xmlns:a16="http://schemas.microsoft.com/office/drawing/2014/main" id="{B53FD804-D627-DD38-5FE7-BCE5AD89BCE6}"/>
              </a:ext>
            </a:extLst>
          </p:cNvPr>
          <p:cNvPicPr>
            <a:picLocks noChangeAspect="1"/>
          </p:cNvPicPr>
          <p:nvPr/>
        </p:nvPicPr>
        <p:blipFill>
          <a:blip r:embed="rId7"/>
          <a:stretch>
            <a:fillRect/>
          </a:stretch>
        </p:blipFill>
        <p:spPr>
          <a:xfrm>
            <a:off x="7481652" y="3266750"/>
            <a:ext cx="6918962" cy="1397098"/>
          </a:xfrm>
          <a:prstGeom prst="rect">
            <a:avLst/>
          </a:prstGeom>
        </p:spPr>
      </p:pic>
      <p:pic>
        <p:nvPicPr>
          <p:cNvPr id="14" name="Picture 13">
            <a:extLst>
              <a:ext uri="{FF2B5EF4-FFF2-40B4-BE49-F238E27FC236}">
                <a16:creationId xmlns:a16="http://schemas.microsoft.com/office/drawing/2014/main" id="{3F683EC1-7940-CFF8-9909-28CE3BEA3103}"/>
              </a:ext>
            </a:extLst>
          </p:cNvPr>
          <p:cNvPicPr>
            <a:picLocks noChangeAspect="1"/>
          </p:cNvPicPr>
          <p:nvPr/>
        </p:nvPicPr>
        <p:blipFill>
          <a:blip r:embed="rId8"/>
          <a:stretch>
            <a:fillRect/>
          </a:stretch>
        </p:blipFill>
        <p:spPr>
          <a:xfrm>
            <a:off x="3789546" y="5460427"/>
            <a:ext cx="13816269" cy="2634302"/>
          </a:xfrm>
          <a:prstGeom prst="rect">
            <a:avLst/>
          </a:prstGeom>
        </p:spPr>
      </p:pic>
      <p:pic>
        <p:nvPicPr>
          <p:cNvPr id="16" name="Picture 15">
            <a:extLst>
              <a:ext uri="{FF2B5EF4-FFF2-40B4-BE49-F238E27FC236}">
                <a16:creationId xmlns:a16="http://schemas.microsoft.com/office/drawing/2014/main" id="{F4FAB0B0-7783-4102-F9E0-DB527C592717}"/>
              </a:ext>
            </a:extLst>
          </p:cNvPr>
          <p:cNvPicPr>
            <a:picLocks noChangeAspect="1"/>
          </p:cNvPicPr>
          <p:nvPr/>
        </p:nvPicPr>
        <p:blipFill>
          <a:blip r:embed="rId9"/>
          <a:stretch>
            <a:fillRect/>
          </a:stretch>
        </p:blipFill>
        <p:spPr>
          <a:xfrm>
            <a:off x="682185" y="5425028"/>
            <a:ext cx="2745611" cy="2634302"/>
          </a:xfrm>
          <a:prstGeom prst="rect">
            <a:avLst/>
          </a:prstGeom>
        </p:spPr>
      </p:pic>
    </p:spTree>
    <p:extLst>
      <p:ext uri="{BB962C8B-B14F-4D97-AF65-F5344CB8AC3E}">
        <p14:creationId xmlns:p14="http://schemas.microsoft.com/office/powerpoint/2010/main" val="3497728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5D4FA-F342-1B8A-17A9-983FBDED9F0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011578-6E99-30E1-3035-FA3AC485B1F4}"/>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BB415B21-0D77-A756-C676-48850E5A473B}"/>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17616F8B-2307-2B8D-BCBD-27E0E9232B8D}"/>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442DE4A2-D3E0-7179-547B-FB516D7C8613}"/>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0C5594CC-27C5-9D37-DFEA-1CEA2CAA5E5E}"/>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61FD6167-241F-5A56-AE4B-56926336324A}"/>
              </a:ext>
            </a:extLst>
          </p:cNvPr>
          <p:cNvGrpSpPr/>
          <p:nvPr/>
        </p:nvGrpSpPr>
        <p:grpSpPr>
          <a:xfrm>
            <a:off x="533399" y="876300"/>
            <a:ext cx="8025985" cy="1352730"/>
            <a:chOff x="-304800" y="-9525"/>
            <a:chExt cx="9380024" cy="1803642"/>
          </a:xfrm>
        </p:grpSpPr>
        <p:sp>
          <p:nvSpPr>
            <p:cNvPr id="8" name="TextBox 8">
              <a:extLst>
                <a:ext uri="{FF2B5EF4-FFF2-40B4-BE49-F238E27FC236}">
                  <a16:creationId xmlns:a16="http://schemas.microsoft.com/office/drawing/2014/main" id="{35B8881A-B519-AE71-56A1-A2D6310A5EA1}"/>
                </a:ext>
              </a:extLst>
            </p:cNvPr>
            <p:cNvSpPr txBox="1"/>
            <p:nvPr/>
          </p:nvSpPr>
          <p:spPr>
            <a:xfrm>
              <a:off x="199985" y="-9525"/>
              <a:ext cx="8875239" cy="1652932"/>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Shopify Demographic - Age</a:t>
              </a:r>
            </a:p>
          </p:txBody>
        </p:sp>
        <p:sp>
          <p:nvSpPr>
            <p:cNvPr id="9" name="Freeform 9">
              <a:extLst>
                <a:ext uri="{FF2B5EF4-FFF2-40B4-BE49-F238E27FC236}">
                  <a16:creationId xmlns:a16="http://schemas.microsoft.com/office/drawing/2014/main" id="{311C06A5-1394-77EB-E579-C48A20E5D186}"/>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pic>
        <p:nvPicPr>
          <p:cNvPr id="11" name="Picture 10">
            <a:extLst>
              <a:ext uri="{FF2B5EF4-FFF2-40B4-BE49-F238E27FC236}">
                <a16:creationId xmlns:a16="http://schemas.microsoft.com/office/drawing/2014/main" id="{A17DC7FE-1B99-BC71-39C5-6C5F97AC3B45}"/>
              </a:ext>
            </a:extLst>
          </p:cNvPr>
          <p:cNvPicPr>
            <a:picLocks noChangeAspect="1"/>
          </p:cNvPicPr>
          <p:nvPr/>
        </p:nvPicPr>
        <p:blipFill>
          <a:blip r:embed="rId6"/>
          <a:stretch>
            <a:fillRect/>
          </a:stretch>
        </p:blipFill>
        <p:spPr>
          <a:xfrm>
            <a:off x="1874309" y="1892000"/>
            <a:ext cx="14539381" cy="7255575"/>
          </a:xfrm>
          <a:prstGeom prst="rect">
            <a:avLst/>
          </a:prstGeom>
        </p:spPr>
      </p:pic>
    </p:spTree>
    <p:extLst>
      <p:ext uri="{BB962C8B-B14F-4D97-AF65-F5344CB8AC3E}">
        <p14:creationId xmlns:p14="http://schemas.microsoft.com/office/powerpoint/2010/main" val="3939680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A1A05-A57A-8ECF-A4F4-A8FFFC09C0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0D60AB4-D787-E86E-2529-7784E4AE9956}"/>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57C90ED7-36CA-1D92-C192-9A92CEA12579}"/>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41931AD5-E6C2-7A0A-459A-28E7F3CB2DA4}"/>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ED073673-0B13-5F36-608F-EC582AB6EE13}"/>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E9881C66-5A80-E064-0E52-6657FD71AF64}"/>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DCEA9996-444B-4082-1633-A0D96590A979}"/>
              </a:ext>
            </a:extLst>
          </p:cNvPr>
          <p:cNvGrpSpPr/>
          <p:nvPr/>
        </p:nvGrpSpPr>
        <p:grpSpPr>
          <a:xfrm>
            <a:off x="533400" y="876300"/>
            <a:ext cx="9015334" cy="1352730"/>
            <a:chOff x="-304800" y="-9525"/>
            <a:chExt cx="12020445" cy="1803642"/>
          </a:xfrm>
        </p:grpSpPr>
        <p:sp>
          <p:nvSpPr>
            <p:cNvPr id="8" name="TextBox 8">
              <a:extLst>
                <a:ext uri="{FF2B5EF4-FFF2-40B4-BE49-F238E27FC236}">
                  <a16:creationId xmlns:a16="http://schemas.microsoft.com/office/drawing/2014/main" id="{A5B48AE6-5A62-4DF9-ECF2-AC2DD8E1BA53}"/>
                </a:ext>
              </a:extLst>
            </p:cNvPr>
            <p:cNvSpPr txBox="1"/>
            <p:nvPr/>
          </p:nvSpPr>
          <p:spPr>
            <a:xfrm>
              <a:off x="199985" y="-9525"/>
              <a:ext cx="11515660"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Shopify Demographics - Gender</a:t>
              </a:r>
            </a:p>
          </p:txBody>
        </p:sp>
        <p:sp>
          <p:nvSpPr>
            <p:cNvPr id="9" name="Freeform 9">
              <a:extLst>
                <a:ext uri="{FF2B5EF4-FFF2-40B4-BE49-F238E27FC236}">
                  <a16:creationId xmlns:a16="http://schemas.microsoft.com/office/drawing/2014/main" id="{DE68E840-77F5-F489-E19F-943DD4391A41}"/>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pic>
        <p:nvPicPr>
          <p:cNvPr id="12" name="Picture 11">
            <a:extLst>
              <a:ext uri="{FF2B5EF4-FFF2-40B4-BE49-F238E27FC236}">
                <a16:creationId xmlns:a16="http://schemas.microsoft.com/office/drawing/2014/main" id="{82F138C2-6F7E-08CB-E7BB-5BB01D4918ED}"/>
              </a:ext>
            </a:extLst>
          </p:cNvPr>
          <p:cNvPicPr>
            <a:picLocks noChangeAspect="1"/>
          </p:cNvPicPr>
          <p:nvPr/>
        </p:nvPicPr>
        <p:blipFill>
          <a:blip r:embed="rId6"/>
          <a:stretch>
            <a:fillRect/>
          </a:stretch>
        </p:blipFill>
        <p:spPr>
          <a:xfrm>
            <a:off x="1846829" y="1851666"/>
            <a:ext cx="14594337" cy="7316221"/>
          </a:xfrm>
          <a:prstGeom prst="rect">
            <a:avLst/>
          </a:prstGeom>
        </p:spPr>
      </p:pic>
    </p:spTree>
    <p:extLst>
      <p:ext uri="{BB962C8B-B14F-4D97-AF65-F5344CB8AC3E}">
        <p14:creationId xmlns:p14="http://schemas.microsoft.com/office/powerpoint/2010/main" val="2300066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20C5C-82FF-E1EE-13FC-1F22B6F70F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64C77F-3B3F-F6A9-6481-A8B4E0B2F8F9}"/>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B1F4F40E-EF31-F0E8-572D-0CB3E9FD639A}"/>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AE0EF9EE-0D3C-8968-A3A7-D605FC67EED0}"/>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EA2DEFD0-C174-1619-37A0-73A8EDB40F53}"/>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16E05EC2-170E-296E-F332-90EC2EC6A06C}"/>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4"/>
              <a:stretch>
                <a:fillRect/>
              </a:stretch>
            </a:blipFill>
          </p:spPr>
          <p:txBody>
            <a:bodyPr/>
            <a:lstStyle/>
            <a:p>
              <a:endParaRPr lang="en-US"/>
            </a:p>
          </p:txBody>
        </p:sp>
      </p:grpSp>
      <p:grpSp>
        <p:nvGrpSpPr>
          <p:cNvPr id="7" name="Group 7">
            <a:extLst>
              <a:ext uri="{FF2B5EF4-FFF2-40B4-BE49-F238E27FC236}">
                <a16:creationId xmlns:a16="http://schemas.microsoft.com/office/drawing/2014/main" id="{89FFBD8B-E356-6959-37EB-5F954ADF8041}"/>
              </a:ext>
            </a:extLst>
          </p:cNvPr>
          <p:cNvGrpSpPr/>
          <p:nvPr/>
        </p:nvGrpSpPr>
        <p:grpSpPr>
          <a:xfrm>
            <a:off x="533400" y="876300"/>
            <a:ext cx="7035018" cy="1352730"/>
            <a:chOff x="-304800" y="-9525"/>
            <a:chExt cx="9380024" cy="1803642"/>
          </a:xfrm>
        </p:grpSpPr>
        <p:sp>
          <p:nvSpPr>
            <p:cNvPr id="8" name="TextBox 8">
              <a:extLst>
                <a:ext uri="{FF2B5EF4-FFF2-40B4-BE49-F238E27FC236}">
                  <a16:creationId xmlns:a16="http://schemas.microsoft.com/office/drawing/2014/main" id="{5CA8A5F1-48BA-CC2C-DC74-9D133856B47A}"/>
                </a:ext>
              </a:extLst>
            </p:cNvPr>
            <p:cNvSpPr txBox="1"/>
            <p:nvPr/>
          </p:nvSpPr>
          <p:spPr>
            <a:xfrm>
              <a:off x="199985" y="-9525"/>
              <a:ext cx="8875239"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Target Customer: Jesse</a:t>
              </a:r>
            </a:p>
          </p:txBody>
        </p:sp>
        <p:sp>
          <p:nvSpPr>
            <p:cNvPr id="9" name="Freeform 9">
              <a:extLst>
                <a:ext uri="{FF2B5EF4-FFF2-40B4-BE49-F238E27FC236}">
                  <a16:creationId xmlns:a16="http://schemas.microsoft.com/office/drawing/2014/main" id="{D9B2B61C-1006-44DF-5F8A-CFCE84ECAEFC}"/>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21" name="Rectangle 6">
            <a:extLst>
              <a:ext uri="{FF2B5EF4-FFF2-40B4-BE49-F238E27FC236}">
                <a16:creationId xmlns:a16="http://schemas.microsoft.com/office/drawing/2014/main" id="{9057B193-8D4E-B91F-00D3-B53BA6079111}"/>
              </a:ext>
            </a:extLst>
          </p:cNvPr>
          <p:cNvSpPr>
            <a:spLocks noChangeArrowheads="1"/>
          </p:cNvSpPr>
          <p:nvPr/>
        </p:nvSpPr>
        <p:spPr bwMode="auto">
          <a:xfrm>
            <a:off x="685800" y="1817590"/>
            <a:ext cx="11302285" cy="6651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pPr>
            <a:r>
              <a:rPr kumimoji="0" lang="en-US" altLang="en-US" sz="2200" b="1" i="0" u="none" strike="noStrike" cap="none" normalizeH="0" baseline="0" dirty="0">
                <a:ln>
                  <a:noFill/>
                </a:ln>
                <a:solidFill>
                  <a:schemeClr val="tx1"/>
                </a:solidFill>
                <a:effectLst/>
                <a:latin typeface="Nunito Sans" pitchFamily="2" charset="0"/>
              </a:rPr>
              <a:t> 32, WORKS IN TECH, GYM-GOER</a:t>
            </a:r>
          </a:p>
          <a:p>
            <a:pPr>
              <a:lnSpc>
                <a:spcPct val="150000"/>
              </a:lnSpc>
            </a:pPr>
            <a:endParaRPr kumimoji="0" lang="en-US" altLang="en-US" sz="2200" b="0" i="0" u="none" strike="noStrike" cap="none" normalizeH="0" baseline="0" dirty="0">
              <a:ln>
                <a:noFill/>
              </a:ln>
              <a:solidFill>
                <a:schemeClr val="tx1"/>
              </a:solidFill>
              <a:effectLst/>
              <a:latin typeface="Nunito Sans" pitchFamily="2" charset="0"/>
            </a:endParaRPr>
          </a:p>
          <a:p>
            <a:pPr>
              <a:lnSpc>
                <a:spcPct val="150000"/>
              </a:lnSpc>
            </a:pPr>
            <a:r>
              <a:rPr lang="en-US" sz="2200" dirty="0">
                <a:latin typeface="Nunito Sans" pitchFamily="2" charset="0"/>
              </a:rPr>
              <a:t>Jesse has a full life - he spends his time working, working out and socializing with his girlfriend and friends.</a:t>
            </a:r>
          </a:p>
          <a:p>
            <a:pPr>
              <a:lnSpc>
                <a:spcPct val="150000"/>
              </a:lnSpc>
            </a:pPr>
            <a:endParaRPr lang="en-US" sz="2200" dirty="0">
              <a:latin typeface="Nunito Sans" pitchFamily="2" charset="0"/>
            </a:endParaRPr>
          </a:p>
          <a:p>
            <a:pPr>
              <a:lnSpc>
                <a:spcPct val="150000"/>
              </a:lnSpc>
            </a:pPr>
            <a:r>
              <a:rPr lang="en-US" sz="2200" dirty="0">
                <a:latin typeface="Nunito Sans" pitchFamily="2" charset="0"/>
              </a:rPr>
              <a:t>● In his free time, he is into gaming, watching sports and listening to music and podcasts.</a:t>
            </a:r>
          </a:p>
          <a:p>
            <a:pPr>
              <a:lnSpc>
                <a:spcPct val="150000"/>
              </a:lnSpc>
            </a:pPr>
            <a:r>
              <a:rPr lang="en-US" sz="2200" dirty="0">
                <a:latin typeface="Nunito Sans" pitchFamily="2" charset="0"/>
              </a:rPr>
              <a:t>● He uses social media primarily for entertainment, watching sports, gaming content, and memes on TikTok and Instagram. He also follows a handful of fitness influencers and when researching a topic, he primarily looks to Reddit.</a:t>
            </a:r>
          </a:p>
          <a:p>
            <a:pPr>
              <a:lnSpc>
                <a:spcPct val="150000"/>
              </a:lnSpc>
            </a:pPr>
            <a:r>
              <a:rPr lang="en-US" sz="2200" dirty="0">
                <a:latin typeface="Nunito Sans" pitchFamily="2" charset="0"/>
              </a:rPr>
              <a:t>● At the gym he likes lifting weights and boxing. He likes to monitor his health and workouts through smart devices. He uses the data to help improve his gains. He has been taking creatine for several years.</a:t>
            </a:r>
            <a:endParaRPr lang="en-US" sz="2200" b="1" dirty="0">
              <a:latin typeface="Nunito Sans" pitchFamily="2" charset="0"/>
              <a:cs typeface="Arial" panose="020B0604020202020204" pitchFamily="34" charset="0"/>
            </a:endParaRPr>
          </a:p>
        </p:txBody>
      </p:sp>
      <p:pic>
        <p:nvPicPr>
          <p:cNvPr id="8194" name="Picture 2" descr="1,079,500+ White Male 30 Years Old Stock Photos, Pictures &amp; Royalty-Free  Images - iStock">
            <a:extLst>
              <a:ext uri="{FF2B5EF4-FFF2-40B4-BE49-F238E27FC236}">
                <a16:creationId xmlns:a16="http://schemas.microsoft.com/office/drawing/2014/main" id="{202884B2-643A-B9B9-7D6B-3040569A1A6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398" r="14924"/>
          <a:stretch>
            <a:fillRect/>
          </a:stretch>
        </p:blipFill>
        <p:spPr bwMode="auto">
          <a:xfrm>
            <a:off x="12934951" y="1109281"/>
            <a:ext cx="4482770" cy="6978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76638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5BEE4-DA1A-218F-CCBF-41A3F4E2818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C544DA-756F-2DF2-B0A9-58DB63DE4BB7}"/>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11E34AFC-67B2-F810-238F-3C2A5DB751F1}"/>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01CD6CFE-7058-0D10-31D4-496C1C0186E1}"/>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7C938465-6D74-B1F1-34F1-4EDDEDE8B26A}"/>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6DA96A26-BEB7-A531-5563-905E73E3F8E8}"/>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4"/>
              <a:stretch>
                <a:fillRect/>
              </a:stretch>
            </a:blipFill>
          </p:spPr>
          <p:txBody>
            <a:bodyPr/>
            <a:lstStyle/>
            <a:p>
              <a:endParaRPr lang="en-US"/>
            </a:p>
          </p:txBody>
        </p:sp>
      </p:grpSp>
      <p:grpSp>
        <p:nvGrpSpPr>
          <p:cNvPr id="7" name="Group 7">
            <a:extLst>
              <a:ext uri="{FF2B5EF4-FFF2-40B4-BE49-F238E27FC236}">
                <a16:creationId xmlns:a16="http://schemas.microsoft.com/office/drawing/2014/main" id="{07BEFE8A-897D-95D2-2562-302C6EC936C7}"/>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DAF6F331-0DDB-F005-14EB-DBD34EE838E2}"/>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Mood Board</a:t>
              </a:r>
            </a:p>
          </p:txBody>
        </p:sp>
        <p:sp>
          <p:nvSpPr>
            <p:cNvPr id="9" name="Freeform 9">
              <a:extLst>
                <a:ext uri="{FF2B5EF4-FFF2-40B4-BE49-F238E27FC236}">
                  <a16:creationId xmlns:a16="http://schemas.microsoft.com/office/drawing/2014/main" id="{1CEAC1DE-1385-EE7D-FBE5-852474CF0B5F}"/>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21" name="Rectangle 6">
            <a:extLst>
              <a:ext uri="{FF2B5EF4-FFF2-40B4-BE49-F238E27FC236}">
                <a16:creationId xmlns:a16="http://schemas.microsoft.com/office/drawing/2014/main" id="{B8DFEFDE-66E9-C376-50DC-0F92D04DA8D3}"/>
              </a:ext>
            </a:extLst>
          </p:cNvPr>
          <p:cNvSpPr>
            <a:spLocks noChangeArrowheads="1"/>
          </p:cNvSpPr>
          <p:nvPr/>
        </p:nvSpPr>
        <p:spPr bwMode="auto">
          <a:xfrm>
            <a:off x="533400" y="2372236"/>
            <a:ext cx="7805335" cy="5332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  Created a visual mood board and mockups    </a:t>
            </a:r>
          </a:p>
          <a:p>
            <a:pPr marL="0" marR="0" lvl="0" indent="0" algn="l" defTabSz="914400" rtl="0" eaLnBrk="0" fontAlgn="base" latinLnBrk="0" hangingPunct="0">
              <a:lnSpc>
                <a:spcPct val="150000"/>
              </a:lnSpc>
              <a:spcBef>
                <a:spcPct val="0"/>
              </a:spcBef>
              <a:spcAft>
                <a:spcPct val="0"/>
              </a:spcAft>
              <a:buClrTx/>
              <a:buSzTx/>
              <a:tabLst/>
            </a:pPr>
            <a:r>
              <a:rPr lang="en-US" altLang="en-US" sz="2400" dirty="0">
                <a:latin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rPr>
              <a:t>to align the team on the final direction</a:t>
            </a:r>
          </a:p>
          <a:p>
            <a:pPr marL="342900" marR="0" lvl="0"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altLang="en-US" sz="2400" dirty="0">
                <a:latin typeface="Arial" panose="020B0604020202020204" pitchFamily="34" charset="0"/>
              </a:rPr>
              <a:t>Analyzed various brands to understand how they align with visual identity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285750" indent="-28575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Same color scheme</a:t>
            </a:r>
          </a:p>
          <a:p>
            <a:pPr marL="285750" indent="-28575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Same messaging </a:t>
            </a:r>
          </a:p>
          <a:p>
            <a:pPr marL="285750" indent="-285750">
              <a:lnSpc>
                <a:spcPct val="150000"/>
              </a:lnSpc>
              <a:buFont typeface="Arial" panose="020B0604020202020204" pitchFamily="34" charset="0"/>
              <a:buChar char="•"/>
            </a:pPr>
            <a:r>
              <a:rPr lang="en-US" sz="2400" b="1" dirty="0">
                <a:latin typeface="Arial" panose="020B0604020202020204" pitchFamily="34" charset="0"/>
                <a:cs typeface="Arial" panose="020B0604020202020204" pitchFamily="34" charset="0"/>
              </a:rPr>
              <a:t>Eye-catching graphics not strictly within Viz ID</a:t>
            </a:r>
          </a:p>
          <a:p>
            <a:pPr marL="0" marR="0" lvl="0" indent="0" algn="l" defTabSz="914400" rtl="0" eaLnBrk="0" fontAlgn="base" latinLnBrk="0" hangingPunct="0">
              <a:lnSpc>
                <a:spcPct val="2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pic>
        <p:nvPicPr>
          <p:cNvPr id="13" name="Picture 12">
            <a:extLst>
              <a:ext uri="{FF2B5EF4-FFF2-40B4-BE49-F238E27FC236}">
                <a16:creationId xmlns:a16="http://schemas.microsoft.com/office/drawing/2014/main" id="{B95645FB-5936-A97B-5A1D-D8628D3B97FC}"/>
              </a:ext>
            </a:extLst>
          </p:cNvPr>
          <p:cNvPicPr>
            <a:picLocks noChangeAspect="1"/>
          </p:cNvPicPr>
          <p:nvPr/>
        </p:nvPicPr>
        <p:blipFill>
          <a:blip r:embed="rId7"/>
          <a:stretch>
            <a:fillRect/>
          </a:stretch>
        </p:blipFill>
        <p:spPr>
          <a:xfrm>
            <a:off x="9616976" y="5336814"/>
            <a:ext cx="3429108" cy="3414700"/>
          </a:xfrm>
          <a:prstGeom prst="rect">
            <a:avLst/>
          </a:prstGeom>
        </p:spPr>
      </p:pic>
      <p:pic>
        <p:nvPicPr>
          <p:cNvPr id="14" name="Picture 13">
            <a:extLst>
              <a:ext uri="{FF2B5EF4-FFF2-40B4-BE49-F238E27FC236}">
                <a16:creationId xmlns:a16="http://schemas.microsoft.com/office/drawing/2014/main" id="{2144D2BE-91AA-C1DD-E275-80645D90E216}"/>
              </a:ext>
            </a:extLst>
          </p:cNvPr>
          <p:cNvPicPr>
            <a:picLocks noChangeAspect="1"/>
          </p:cNvPicPr>
          <p:nvPr/>
        </p:nvPicPr>
        <p:blipFill>
          <a:blip r:embed="rId8"/>
          <a:srcRect l="24921" r="17493" b="1"/>
          <a:stretch>
            <a:fillRect/>
          </a:stretch>
        </p:blipFill>
        <p:spPr>
          <a:xfrm>
            <a:off x="9876424" y="346357"/>
            <a:ext cx="2910212" cy="4990457"/>
          </a:xfrm>
          <a:prstGeom prst="rect">
            <a:avLst/>
          </a:prstGeom>
        </p:spPr>
      </p:pic>
      <p:pic>
        <p:nvPicPr>
          <p:cNvPr id="20" name="Picture 19">
            <a:extLst>
              <a:ext uri="{FF2B5EF4-FFF2-40B4-BE49-F238E27FC236}">
                <a16:creationId xmlns:a16="http://schemas.microsoft.com/office/drawing/2014/main" id="{EAC8ECAB-F70D-F202-142B-488E95D816B7}"/>
              </a:ext>
            </a:extLst>
          </p:cNvPr>
          <p:cNvPicPr>
            <a:picLocks noChangeAspect="1"/>
          </p:cNvPicPr>
          <p:nvPr/>
        </p:nvPicPr>
        <p:blipFill>
          <a:blip r:embed="rId9"/>
          <a:stretch>
            <a:fillRect/>
          </a:stretch>
        </p:blipFill>
        <p:spPr>
          <a:xfrm>
            <a:off x="13347880" y="876300"/>
            <a:ext cx="3093069" cy="4017848"/>
          </a:xfrm>
          <a:prstGeom prst="rect">
            <a:avLst/>
          </a:prstGeom>
        </p:spPr>
      </p:pic>
      <p:pic>
        <p:nvPicPr>
          <p:cNvPr id="22" name="Picture 21">
            <a:extLst>
              <a:ext uri="{FF2B5EF4-FFF2-40B4-BE49-F238E27FC236}">
                <a16:creationId xmlns:a16="http://schemas.microsoft.com/office/drawing/2014/main" id="{F9AAB56C-B6D3-D8D1-FF25-131CAA9D20E9}"/>
              </a:ext>
            </a:extLst>
          </p:cNvPr>
          <p:cNvPicPr>
            <a:picLocks noChangeAspect="1"/>
          </p:cNvPicPr>
          <p:nvPr/>
        </p:nvPicPr>
        <p:blipFill>
          <a:blip r:embed="rId10"/>
          <a:stretch>
            <a:fillRect/>
          </a:stretch>
        </p:blipFill>
        <p:spPr>
          <a:xfrm>
            <a:off x="13643159" y="5059626"/>
            <a:ext cx="2502509" cy="4017848"/>
          </a:xfrm>
          <a:prstGeom prst="rect">
            <a:avLst/>
          </a:prstGeom>
        </p:spPr>
      </p:pic>
    </p:spTree>
    <p:extLst>
      <p:ext uri="{BB962C8B-B14F-4D97-AF65-F5344CB8AC3E}">
        <p14:creationId xmlns:p14="http://schemas.microsoft.com/office/powerpoint/2010/main" val="4056952572"/>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0B236B-A086-C2C9-CE56-34E1E1275C37}"/>
              </a:ext>
            </a:extLst>
          </p:cNvPr>
          <p:cNvSpPr txBox="1"/>
          <p:nvPr/>
        </p:nvSpPr>
        <p:spPr>
          <a:xfrm>
            <a:off x="683875" y="1949300"/>
            <a:ext cx="8307726" cy="4305730"/>
          </a:xfrm>
          <a:prstGeom prst="rect">
            <a:avLst/>
          </a:prstGeom>
          <a:noFill/>
        </p:spPr>
        <p:txBody>
          <a:bodyPr wrap="square" numCol="1" spcCol="914400" rtlCol="0">
            <a:spAutoFit/>
          </a:bodyPr>
          <a:lstStyle/>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Positions us as a trend-forward brand</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We are competing with all clothing </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People may not want to be a walking billboard</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“Where did you get that”</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Allows for our customers to identify with the brand on a personal level</a:t>
            </a:r>
          </a:p>
          <a:p>
            <a:pPr marL="742950" lvl="1"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Gives our customers an opportunity to make CON-CRET a “part” of their identity</a:t>
            </a:r>
          </a:p>
        </p:txBody>
      </p:sp>
      <p:sp>
        <p:nvSpPr>
          <p:cNvPr id="3" name="TextBox 8">
            <a:extLst>
              <a:ext uri="{FF2B5EF4-FFF2-40B4-BE49-F238E27FC236}">
                <a16:creationId xmlns:a16="http://schemas.microsoft.com/office/drawing/2014/main" id="{9510382D-BFFE-F111-4D8E-623762472082}"/>
              </a:ext>
            </a:extLst>
          </p:cNvPr>
          <p:cNvSpPr txBox="1"/>
          <p:nvPr/>
        </p:nvSpPr>
        <p:spPr>
          <a:xfrm>
            <a:off x="990600" y="864191"/>
            <a:ext cx="5177749" cy="624145"/>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Here’s Why</a:t>
            </a:r>
          </a:p>
        </p:txBody>
      </p:sp>
      <p:grpSp>
        <p:nvGrpSpPr>
          <p:cNvPr id="4" name="Group 2">
            <a:extLst>
              <a:ext uri="{FF2B5EF4-FFF2-40B4-BE49-F238E27FC236}">
                <a16:creationId xmlns:a16="http://schemas.microsoft.com/office/drawing/2014/main" id="{4F7F9B28-E04E-D6C5-DD76-80DB3C217203}"/>
              </a:ext>
            </a:extLst>
          </p:cNvPr>
          <p:cNvGrpSpPr/>
          <p:nvPr/>
        </p:nvGrpSpPr>
        <p:grpSpPr>
          <a:xfrm>
            <a:off x="0" y="8693917"/>
            <a:ext cx="18288000" cy="2157466"/>
            <a:chOff x="0" y="0"/>
            <a:chExt cx="24384000" cy="2876621"/>
          </a:xfrm>
        </p:grpSpPr>
        <p:grpSp>
          <p:nvGrpSpPr>
            <p:cNvPr id="5" name="Group 3">
              <a:extLst>
                <a:ext uri="{FF2B5EF4-FFF2-40B4-BE49-F238E27FC236}">
                  <a16:creationId xmlns:a16="http://schemas.microsoft.com/office/drawing/2014/main" id="{D5963EBA-F669-3357-B2A2-4639880583A2}"/>
                </a:ext>
              </a:extLst>
            </p:cNvPr>
            <p:cNvGrpSpPr/>
            <p:nvPr/>
          </p:nvGrpSpPr>
          <p:grpSpPr>
            <a:xfrm>
              <a:off x="0" y="752510"/>
              <a:ext cx="24384000" cy="1371600"/>
              <a:chOff x="0" y="0"/>
              <a:chExt cx="4816593" cy="270933"/>
            </a:xfrm>
          </p:grpSpPr>
          <p:sp>
            <p:nvSpPr>
              <p:cNvPr id="7" name="Freeform 4">
                <a:extLst>
                  <a:ext uri="{FF2B5EF4-FFF2-40B4-BE49-F238E27FC236}">
                    <a16:creationId xmlns:a16="http://schemas.microsoft.com/office/drawing/2014/main" id="{033B6FF4-702B-61B0-8986-4B5E808D6205}"/>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8" name="TextBox 5">
                <a:extLst>
                  <a:ext uri="{FF2B5EF4-FFF2-40B4-BE49-F238E27FC236}">
                    <a16:creationId xmlns:a16="http://schemas.microsoft.com/office/drawing/2014/main" id="{6F4D6930-F1BF-68CD-09EB-57CDA8B91EFB}"/>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3F388916-09D3-EE79-9323-951EB7BA96BE}"/>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sp>
        <p:nvSpPr>
          <p:cNvPr id="11" name="Freeform 9">
            <a:extLst>
              <a:ext uri="{FF2B5EF4-FFF2-40B4-BE49-F238E27FC236}">
                <a16:creationId xmlns:a16="http://schemas.microsoft.com/office/drawing/2014/main" id="{9FE2C47D-A349-1564-08AD-B3A3607627E7}"/>
              </a:ext>
            </a:extLst>
          </p:cNvPr>
          <p:cNvSpPr/>
          <p:nvPr/>
        </p:nvSpPr>
        <p:spPr>
          <a:xfrm>
            <a:off x="533400" y="954936"/>
            <a:ext cx="4038600" cy="1209526"/>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0242" name="Picture 2" descr="Fig. 1">
            <a:extLst>
              <a:ext uri="{FF2B5EF4-FFF2-40B4-BE49-F238E27FC236}">
                <a16:creationId xmlns:a16="http://schemas.microsoft.com/office/drawing/2014/main" id="{F6A4C64B-6B10-7153-56E1-60E43EA036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1190" y="614165"/>
            <a:ext cx="8458200" cy="71489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01E16E2-295B-DD8B-5AE9-80B36D3A4698}"/>
              </a:ext>
            </a:extLst>
          </p:cNvPr>
          <p:cNvSpPr txBox="1"/>
          <p:nvPr/>
        </p:nvSpPr>
        <p:spPr>
          <a:xfrm>
            <a:off x="10607228" y="8686308"/>
            <a:ext cx="7680768" cy="461665"/>
          </a:xfrm>
          <a:prstGeom prst="rect">
            <a:avLst/>
          </a:prstGeom>
          <a:noFill/>
        </p:spPr>
        <p:txBody>
          <a:bodyPr wrap="square">
            <a:spAutoFit/>
          </a:bodyPr>
          <a:lstStyle/>
          <a:p>
            <a:r>
              <a:rPr lang="en-US" sz="1200" dirty="0"/>
              <a:t>Roggeveen, A. L., </a:t>
            </a:r>
            <a:r>
              <a:rPr lang="en-US" sz="1200" i="1" dirty="0"/>
              <a:t>et al.</a:t>
            </a:r>
            <a:r>
              <a:rPr lang="en-US" sz="1200" dirty="0"/>
              <a:t> (2021). </a:t>
            </a:r>
            <a:r>
              <a:rPr lang="en-US" sz="1200" i="1" dirty="0"/>
              <a:t>Forging meaningful consumer-brand relationships through creative merchandise offerings and innovative merchandising strategies</a:t>
            </a:r>
            <a:r>
              <a:rPr lang="en-US" sz="1200" dirty="0"/>
              <a:t>. </a:t>
            </a:r>
            <a:r>
              <a:rPr lang="en-US" sz="1200" i="1" dirty="0"/>
              <a:t>Journal of Retailing, 97</a:t>
            </a:r>
            <a:r>
              <a:rPr lang="en-US" sz="1200" dirty="0"/>
              <a:t>(1), 81–98. https://doi.org/10.1016/j.jretai.2020.11.006</a:t>
            </a:r>
          </a:p>
        </p:txBody>
      </p:sp>
    </p:spTree>
    <p:extLst>
      <p:ext uri="{BB962C8B-B14F-4D97-AF65-F5344CB8AC3E}">
        <p14:creationId xmlns:p14="http://schemas.microsoft.com/office/powerpoint/2010/main" val="3120449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C112-F523-1B11-9437-E78D9EC7C4E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99B86A2-1A07-BE35-DE46-1A8AF4275D4C}"/>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DCEE068A-C3B3-F9F0-9453-7708B88CD675}"/>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22186946-6E43-E78A-29D7-EDAD3FFC0A0C}"/>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F15689BA-E047-F732-4C67-D140147BCAEE}"/>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CE6DBC3C-99F5-B29C-691F-300000793A4E}"/>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sp>
        <p:nvSpPr>
          <p:cNvPr id="9" name="Freeform 9">
            <a:extLst>
              <a:ext uri="{FF2B5EF4-FFF2-40B4-BE49-F238E27FC236}">
                <a16:creationId xmlns:a16="http://schemas.microsoft.com/office/drawing/2014/main" id="{555285C6-7766-C1B1-047F-5E0D3C137DA9}"/>
              </a:ext>
            </a:extLst>
          </p:cNvPr>
          <p:cNvSpPr/>
          <p:nvPr/>
        </p:nvSpPr>
        <p:spPr>
          <a:xfrm>
            <a:off x="533400" y="1019505"/>
            <a:ext cx="4038600" cy="1209526"/>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1" name="Picture 10">
            <a:extLst>
              <a:ext uri="{FF2B5EF4-FFF2-40B4-BE49-F238E27FC236}">
                <a16:creationId xmlns:a16="http://schemas.microsoft.com/office/drawing/2014/main" id="{977A51EF-5831-56BC-E925-C5B2DC31837C}"/>
              </a:ext>
            </a:extLst>
          </p:cNvPr>
          <p:cNvPicPr>
            <a:picLocks noChangeAspect="1"/>
          </p:cNvPicPr>
          <p:nvPr/>
        </p:nvPicPr>
        <p:blipFill>
          <a:blip r:embed="rId6"/>
          <a:stretch>
            <a:fillRect/>
          </a:stretch>
        </p:blipFill>
        <p:spPr>
          <a:xfrm>
            <a:off x="0" y="387614"/>
            <a:ext cx="18287996" cy="8182017"/>
          </a:xfrm>
          <a:prstGeom prst="rect">
            <a:avLst/>
          </a:prstGeom>
        </p:spPr>
      </p:pic>
    </p:spTree>
    <p:extLst>
      <p:ext uri="{BB962C8B-B14F-4D97-AF65-F5344CB8AC3E}">
        <p14:creationId xmlns:p14="http://schemas.microsoft.com/office/powerpoint/2010/main" val="3154997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2C82758C-2B3D-BD09-FC77-F612E7092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0"/>
            <a:ext cx="6324600"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FC15A376-59AE-9ED8-F27E-AA475CB6F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684" y="0"/>
            <a:ext cx="6581775"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99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A802A6A-8EBE-005F-7F56-32EF6E0AC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67475"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F748D201-65AD-AB63-9CCE-B2B3758B1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2636" y="0"/>
            <a:ext cx="6810375"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A5F5B141-6AA0-D216-3EAD-A4BE58E35C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1318" y="0"/>
            <a:ext cx="6810375"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97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A201558-6BA5-8547-14B1-D9B254A81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6525" y="0"/>
            <a:ext cx="6467475"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0DB6DDFE-34D1-9F73-2572-9CFAEF1341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1100" y="0"/>
            <a:ext cx="6810375"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492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a:extLst>
              <a:ext uri="{FF2B5EF4-FFF2-40B4-BE49-F238E27FC236}">
                <a16:creationId xmlns:a16="http://schemas.microsoft.com/office/drawing/2014/main" id="{354F7508-1C8D-EC5A-B557-B9B01F0C43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3543" y="0"/>
            <a:ext cx="6219825"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DE707096-0DFE-CB2B-0344-2C7D0D94A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18047"/>
            <a:ext cx="66675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847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FBBBCE6-7E71-D72A-7D69-1A82CB0DC9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9040" y="0"/>
            <a:ext cx="70945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796CE2E2-D500-E053-B1E6-FA9BF71970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615" y="0"/>
            <a:ext cx="7083425"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768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30E497EE-121E-845E-7AE3-3361B6C07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3" y="0"/>
            <a:ext cx="6467475"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CB96F7CB-B6A3-4C17-8D55-CCC4FD5D0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0"/>
            <a:ext cx="6467475"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776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FE4A4-9967-09E3-34B4-F3C607EF136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F0147D6-0C28-D3DA-8B5E-71CBEA9BFB5E}"/>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544138E2-E0D2-1B5C-74CB-08F018D3A172}"/>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5B042C7E-4B59-E9A6-9BD9-72159E348FAA}"/>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06D11086-CE79-C3FF-463B-7D856120A323}"/>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AC48A952-1269-57D2-C3EE-33B5A240A18F}"/>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F67FBFBD-FEA1-03AF-CBC8-0C71B4C00882}"/>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55CD97F6-0A11-9D27-90C4-2DC030BAC521}"/>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Vendor Sourcing</a:t>
              </a:r>
            </a:p>
          </p:txBody>
        </p:sp>
        <p:sp>
          <p:nvSpPr>
            <p:cNvPr id="9" name="Freeform 9">
              <a:extLst>
                <a:ext uri="{FF2B5EF4-FFF2-40B4-BE49-F238E27FC236}">
                  <a16:creationId xmlns:a16="http://schemas.microsoft.com/office/drawing/2014/main" id="{78F627DE-B2DF-FFCC-F032-D4548796010D}"/>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0" name="Rectangle 1">
            <a:extLst>
              <a:ext uri="{FF2B5EF4-FFF2-40B4-BE49-F238E27FC236}">
                <a16:creationId xmlns:a16="http://schemas.microsoft.com/office/drawing/2014/main" id="{4AAD5FFC-0952-2A09-2A4D-AA10E51DD2B0}"/>
              </a:ext>
            </a:extLst>
          </p:cNvPr>
          <p:cNvSpPr>
            <a:spLocks noChangeArrowheads="1"/>
          </p:cNvSpPr>
          <p:nvPr/>
        </p:nvSpPr>
        <p:spPr bwMode="auto">
          <a:xfrm>
            <a:off x="911989" y="2105652"/>
            <a:ext cx="12503760" cy="293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200000"/>
              </a:lnSpc>
              <a:spcBef>
                <a:spcPct val="0"/>
              </a:spcBef>
              <a:spcAft>
                <a:spcPct val="0"/>
              </a:spcAft>
              <a:buFontTx/>
              <a:buChar char="•"/>
              <a:defRPr/>
            </a:pPr>
            <a:r>
              <a:rPr lang="en-US" altLang="en-US" sz="2400">
                <a:solidFill>
                  <a:prstClr val="black"/>
                </a:solidFill>
                <a:latin typeface="Arial" panose="020B0604020202020204" pitchFamily="34" charset="0"/>
              </a:rPr>
              <a:t> Researched and contacted multiple vendors for fulfillment</a:t>
            </a:r>
          </a:p>
          <a:p>
            <a:pPr lvl="0" eaLnBrk="0" fontAlgn="base" hangingPunct="0">
              <a:lnSpc>
                <a:spcPct val="200000"/>
              </a:lnSpc>
              <a:spcBef>
                <a:spcPct val="0"/>
              </a:spcBef>
              <a:spcAft>
                <a:spcPct val="0"/>
              </a:spcAft>
              <a:buFontTx/>
              <a:buChar char="•"/>
              <a:defRPr/>
            </a:pPr>
            <a:r>
              <a:rPr lang="en-US" altLang="en-US" sz="2400">
                <a:solidFill>
                  <a:prstClr val="black"/>
                </a:solidFill>
                <a:latin typeface="Arial" panose="020B0604020202020204" pitchFamily="34" charset="0"/>
              </a:rPr>
              <a:t> Compared vendors based on price, turnaround time, minimums, and quality</a:t>
            </a:r>
          </a:p>
          <a:p>
            <a:pPr lvl="0" eaLnBrk="0" fontAlgn="base" hangingPunct="0">
              <a:lnSpc>
                <a:spcPct val="200000"/>
              </a:lnSpc>
              <a:spcBef>
                <a:spcPct val="0"/>
              </a:spcBef>
              <a:spcAft>
                <a:spcPct val="0"/>
              </a:spcAft>
              <a:buFontTx/>
              <a:buChar char="•"/>
              <a:defRPr/>
            </a:pPr>
            <a:r>
              <a:rPr lang="en-US" altLang="en-US" sz="2400">
                <a:solidFill>
                  <a:prstClr val="black"/>
                </a:solidFill>
                <a:latin typeface="Arial" panose="020B0604020202020204" pitchFamily="34" charset="0"/>
              </a:rPr>
              <a:t> Ordered samples of products to determine ideal quality</a:t>
            </a:r>
          </a:p>
          <a:p>
            <a:pPr lvl="0" eaLnBrk="0" fontAlgn="base" hangingPunct="0">
              <a:lnSpc>
                <a:spcPct val="200000"/>
              </a:lnSpc>
              <a:spcBef>
                <a:spcPct val="0"/>
              </a:spcBef>
              <a:spcAft>
                <a:spcPct val="0"/>
              </a:spcAft>
              <a:buFontTx/>
              <a:buChar char="•"/>
              <a:defRPr/>
            </a:pPr>
            <a:r>
              <a:rPr lang="en-US" altLang="en-US" sz="2400">
                <a:solidFill>
                  <a:prstClr val="black"/>
                </a:solidFill>
                <a:latin typeface="Arial" panose="020B0604020202020204" pitchFamily="34" charset="0"/>
              </a:rPr>
              <a:t> Compared fulfillment options (Bulk vs. POD)</a:t>
            </a:r>
          </a:p>
        </p:txBody>
      </p:sp>
    </p:spTree>
    <p:extLst>
      <p:ext uri="{BB962C8B-B14F-4D97-AF65-F5344CB8AC3E}">
        <p14:creationId xmlns:p14="http://schemas.microsoft.com/office/powerpoint/2010/main" val="2011023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F2DC8-305A-AEA4-2CBE-51BD04A061B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1D7384-6BF3-18E6-E1D2-76DB318D409A}"/>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BBF74575-B10A-9EF5-3625-F22762067E32}"/>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4803C42C-AFF7-A5FB-273F-FFA7E15D5CC8}"/>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0EDFA493-C09C-33B4-7EB6-DD5499D0F618}"/>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3F1D0388-B27E-0C6C-6A1B-0374FE73C715}"/>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7C87D966-14EE-4B59-B73C-0364B8EC7DE5}"/>
              </a:ext>
            </a:extLst>
          </p:cNvPr>
          <p:cNvGrpSpPr/>
          <p:nvPr/>
        </p:nvGrpSpPr>
        <p:grpSpPr>
          <a:xfrm>
            <a:off x="533400" y="876300"/>
            <a:ext cx="9265693" cy="1352731"/>
            <a:chOff x="-304800" y="-9525"/>
            <a:chExt cx="12354258" cy="1803642"/>
          </a:xfrm>
        </p:grpSpPr>
        <p:sp>
          <p:nvSpPr>
            <p:cNvPr id="8" name="TextBox 8">
              <a:extLst>
                <a:ext uri="{FF2B5EF4-FFF2-40B4-BE49-F238E27FC236}">
                  <a16:creationId xmlns:a16="http://schemas.microsoft.com/office/drawing/2014/main" id="{49E977F5-C4E7-8F80-C639-83F58A7F994D}"/>
                </a:ext>
              </a:extLst>
            </p:cNvPr>
            <p:cNvSpPr txBox="1"/>
            <p:nvPr/>
          </p:nvSpPr>
          <p:spPr>
            <a:xfrm>
              <a:off x="199985" y="-9525"/>
              <a:ext cx="11849473"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Vendor Sourcing Recommendation</a:t>
              </a:r>
            </a:p>
          </p:txBody>
        </p:sp>
        <p:sp>
          <p:nvSpPr>
            <p:cNvPr id="9" name="Freeform 9">
              <a:extLst>
                <a:ext uri="{FF2B5EF4-FFF2-40B4-BE49-F238E27FC236}">
                  <a16:creationId xmlns:a16="http://schemas.microsoft.com/office/drawing/2014/main" id="{2080123A-70B4-D3E6-78D6-02862DC84F3C}"/>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TextBox 3">
            <a:extLst>
              <a:ext uri="{FF2B5EF4-FFF2-40B4-BE49-F238E27FC236}">
                <a16:creationId xmlns:a16="http://schemas.microsoft.com/office/drawing/2014/main" id="{ACFFB2D4-4B5D-AA39-5C71-1296E8499D5A}"/>
              </a:ext>
            </a:extLst>
          </p:cNvPr>
          <p:cNvSpPr txBox="1"/>
          <p:nvPr/>
        </p:nvSpPr>
        <p:spPr>
          <a:xfrm>
            <a:off x="1979395" y="2391467"/>
            <a:ext cx="5793005" cy="1083374"/>
          </a:xfrm>
          <a:prstGeom prst="rect">
            <a:avLst/>
          </a:prstGeom>
        </p:spPr>
        <p:txBody>
          <a:bodyPr wrap="square" lIns="0" tIns="0" rIns="0" bIns="0" rtlCol="0" anchor="t">
            <a:spAutoFit/>
          </a:bodyPr>
          <a:lstStyle/>
          <a:p>
            <a:pPr algn="l">
              <a:lnSpc>
                <a:spcPts val="4159"/>
              </a:lnSpc>
            </a:pPr>
            <a:r>
              <a:rPr lang="en-US" sz="4159" b="1">
                <a:solidFill>
                  <a:srgbClr val="545565"/>
                </a:solidFill>
                <a:latin typeface="Gotham XNarrow Heavy"/>
                <a:ea typeface="Gotham XNarrow Heavy"/>
                <a:cs typeface="Gotham XNarrow Heavy"/>
                <a:sym typeface="Gotham XNarrow Heavy"/>
              </a:rPr>
              <a:t>Real Thread </a:t>
            </a:r>
            <a:r>
              <a:rPr lang="en-US" sz="2400">
                <a:solidFill>
                  <a:srgbClr val="545565"/>
                </a:solidFill>
                <a:latin typeface="Gotham XNarrow Heavy"/>
                <a:ea typeface="Gotham XNarrow Heavy"/>
                <a:cs typeface="Gotham XNarrow Heavy"/>
                <a:sym typeface="Gotham XNarrow Heavy"/>
              </a:rPr>
              <a:t>(traditional inv.) </a:t>
            </a:r>
          </a:p>
          <a:p>
            <a:pPr algn="l">
              <a:lnSpc>
                <a:spcPts val="4159"/>
              </a:lnSpc>
            </a:pPr>
            <a:endParaRPr lang="en-US" sz="4159" b="1">
              <a:solidFill>
                <a:srgbClr val="545565"/>
              </a:solidFill>
              <a:latin typeface="Gotham XNarrow Heavy"/>
              <a:ea typeface="Gotham XNarrow Heavy"/>
              <a:cs typeface="Gotham XNarrow Heavy"/>
              <a:sym typeface="Gotham XNarrow Heavy"/>
            </a:endParaRPr>
          </a:p>
        </p:txBody>
      </p:sp>
      <p:pic>
        <p:nvPicPr>
          <p:cNvPr id="12" name="Picture 4" descr="Real Thread">
            <a:extLst>
              <a:ext uri="{FF2B5EF4-FFF2-40B4-BE49-F238E27FC236}">
                <a16:creationId xmlns:a16="http://schemas.microsoft.com/office/drawing/2014/main" id="{3D65E64F-85E2-9FC4-26A8-C9DEC08C180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5332" y="1967869"/>
            <a:ext cx="884526" cy="88452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4">
            <a:extLst>
              <a:ext uri="{FF2B5EF4-FFF2-40B4-BE49-F238E27FC236}">
                <a16:creationId xmlns:a16="http://schemas.microsoft.com/office/drawing/2014/main" id="{656F9E47-8392-53BE-79C6-87E169DB323F}"/>
              </a:ext>
            </a:extLst>
          </p:cNvPr>
          <p:cNvSpPr txBox="1"/>
          <p:nvPr/>
        </p:nvSpPr>
        <p:spPr>
          <a:xfrm>
            <a:off x="931039" y="2970379"/>
            <a:ext cx="5943600" cy="5493812"/>
          </a:xfrm>
          <a:prstGeom prst="rect">
            <a:avLst/>
          </a:prstGeom>
        </p:spPr>
        <p:txBody>
          <a:bodyPr wrap="square" lIns="0" tIns="0" rIns="0" bIns="0" rtlCol="0" anchor="t">
            <a:spAutoFit/>
          </a:bodyPr>
          <a:lstStyle/>
          <a:p>
            <a:pPr>
              <a:lnSpc>
                <a:spcPct val="150000"/>
              </a:lnSpc>
            </a:pPr>
            <a:r>
              <a:rPr lang="en-US" sz="2400" b="1" dirty="0">
                <a:solidFill>
                  <a:srgbClr val="545565"/>
                </a:solidFill>
                <a:latin typeface="Nunito Sans"/>
                <a:ea typeface="Nunito Sans"/>
                <a:cs typeface="Nunito Sans"/>
                <a:sym typeface="Nunito Sans"/>
              </a:rPr>
              <a:t>100% Cotton T-shirt</a:t>
            </a:r>
          </a:p>
          <a:p>
            <a:pPr marL="342900" indent="-342900">
              <a:lnSpc>
                <a:spcPct val="150000"/>
              </a:lnSpc>
              <a:buFont typeface="Arial" panose="020B0604020202020204" pitchFamily="34" charset="0"/>
              <a:buChar char="•"/>
            </a:pPr>
            <a:r>
              <a:rPr lang="en-US" sz="2400" dirty="0">
                <a:solidFill>
                  <a:srgbClr val="545565"/>
                </a:solidFill>
                <a:latin typeface="Nunito Sans"/>
                <a:ea typeface="Nunito Sans"/>
                <a:cs typeface="Nunito Sans"/>
                <a:sym typeface="Nunito Sans"/>
              </a:rPr>
              <a:t>     Los Angeles Apparel 1801GD (USA)</a:t>
            </a:r>
          </a:p>
          <a:p>
            <a:pPr>
              <a:lnSpc>
                <a:spcPct val="150000"/>
              </a:lnSpc>
            </a:pPr>
            <a:r>
              <a:rPr lang="en-US" sz="2400" dirty="0">
                <a:solidFill>
                  <a:srgbClr val="545565"/>
                </a:solidFill>
                <a:latin typeface="Nunito Sans"/>
                <a:ea typeface="Nunito Sans"/>
                <a:cs typeface="Nunito Sans"/>
                <a:sym typeface="Nunito Sans"/>
              </a:rPr>
              <a:t>	(Front) 1 color print</a:t>
            </a:r>
          </a:p>
          <a:p>
            <a:pPr>
              <a:lnSpc>
                <a:spcPct val="150000"/>
              </a:lnSpc>
            </a:pPr>
            <a:r>
              <a:rPr lang="en-US" sz="2400" dirty="0">
                <a:solidFill>
                  <a:srgbClr val="545565"/>
                </a:solidFill>
                <a:latin typeface="Nunito Sans"/>
                <a:ea typeface="Nunito Sans"/>
                <a:cs typeface="Nunito Sans"/>
                <a:sym typeface="Nunito Sans"/>
              </a:rPr>
              <a:t>	(Back)  2 color print</a:t>
            </a:r>
          </a:p>
          <a:p>
            <a:pPr>
              <a:lnSpc>
                <a:spcPct val="150000"/>
              </a:lnSpc>
            </a:pPr>
            <a:r>
              <a:rPr lang="en-US" sz="2400" dirty="0">
                <a:solidFill>
                  <a:srgbClr val="545565"/>
                </a:solidFill>
                <a:latin typeface="Nunito Sans"/>
                <a:ea typeface="Nunito Sans"/>
                <a:cs typeface="Nunito Sans"/>
                <a:sym typeface="Nunito Sans"/>
              </a:rPr>
              <a:t>	Cost: </a:t>
            </a:r>
            <a:r>
              <a:rPr lang="en-US" sz="2400" b="1" dirty="0">
                <a:solidFill>
                  <a:srgbClr val="545565"/>
                </a:solidFill>
                <a:latin typeface="Nunito Sans"/>
                <a:ea typeface="Nunito Sans"/>
                <a:cs typeface="Nunito Sans"/>
                <a:sym typeface="Nunito Sans"/>
              </a:rPr>
              <a:t>$15.48</a:t>
            </a:r>
          </a:p>
          <a:p>
            <a:pPr>
              <a:lnSpc>
                <a:spcPct val="150000"/>
              </a:lnSpc>
            </a:pPr>
            <a:r>
              <a:rPr lang="en-US" sz="2400" b="1" dirty="0">
                <a:solidFill>
                  <a:srgbClr val="545565"/>
                </a:solidFill>
                <a:latin typeface="Nunito Sans"/>
                <a:ea typeface="Nunito Sans"/>
                <a:cs typeface="Nunito Sans"/>
                <a:sym typeface="Nunito Sans"/>
              </a:rPr>
              <a:t>Performance T-Shirt</a:t>
            </a:r>
          </a:p>
          <a:p>
            <a:pPr marL="342900" indent="-342900">
              <a:lnSpc>
                <a:spcPct val="150000"/>
              </a:lnSpc>
              <a:buFont typeface="Arial" panose="020B0604020202020204" pitchFamily="34" charset="0"/>
              <a:buChar char="•"/>
            </a:pPr>
            <a:r>
              <a:rPr lang="en-US" sz="2400" dirty="0">
                <a:solidFill>
                  <a:srgbClr val="545565"/>
                </a:solidFill>
                <a:latin typeface="Nunito Sans"/>
                <a:ea typeface="Nunito Sans"/>
                <a:cs typeface="Nunito Sans"/>
                <a:sym typeface="Nunito Sans"/>
              </a:rPr>
              <a:t>     Next Level Apparel 6010</a:t>
            </a:r>
          </a:p>
          <a:p>
            <a:pPr>
              <a:lnSpc>
                <a:spcPct val="150000"/>
              </a:lnSpc>
            </a:pPr>
            <a:r>
              <a:rPr lang="en-US" sz="2400" dirty="0">
                <a:solidFill>
                  <a:srgbClr val="545565"/>
                </a:solidFill>
                <a:latin typeface="Nunito Sans"/>
                <a:ea typeface="Nunito Sans"/>
                <a:cs typeface="Nunito Sans"/>
                <a:sym typeface="Nunito Sans"/>
              </a:rPr>
              <a:t>	(Front) 1 color print</a:t>
            </a:r>
          </a:p>
          <a:p>
            <a:pPr>
              <a:lnSpc>
                <a:spcPct val="150000"/>
              </a:lnSpc>
            </a:pPr>
            <a:r>
              <a:rPr lang="en-US" sz="2400" dirty="0">
                <a:solidFill>
                  <a:srgbClr val="545565"/>
                </a:solidFill>
                <a:latin typeface="Nunito Sans"/>
                <a:ea typeface="Nunito Sans"/>
                <a:cs typeface="Nunito Sans"/>
                <a:sym typeface="Nunito Sans"/>
              </a:rPr>
              <a:t>           (Back) 1 color print</a:t>
            </a:r>
          </a:p>
          <a:p>
            <a:pPr>
              <a:lnSpc>
                <a:spcPct val="150000"/>
              </a:lnSpc>
            </a:pPr>
            <a:r>
              <a:rPr lang="en-US" sz="2400" dirty="0">
                <a:solidFill>
                  <a:srgbClr val="545565"/>
                </a:solidFill>
                <a:latin typeface="Nunito Sans"/>
                <a:ea typeface="Nunito Sans"/>
                <a:cs typeface="Nunito Sans"/>
                <a:sym typeface="Nunito Sans"/>
              </a:rPr>
              <a:t>	Cost: </a:t>
            </a:r>
            <a:r>
              <a:rPr lang="en-US" sz="2400" b="1" dirty="0">
                <a:solidFill>
                  <a:srgbClr val="545565"/>
                </a:solidFill>
                <a:latin typeface="Nunito Sans"/>
                <a:ea typeface="Nunito Sans"/>
                <a:cs typeface="Nunito Sans"/>
                <a:sym typeface="Nunito Sans"/>
              </a:rPr>
              <a:t>$11.36</a:t>
            </a:r>
            <a:endParaRPr lang="en-US" sz="2400" dirty="0">
              <a:solidFill>
                <a:srgbClr val="545565"/>
              </a:solidFill>
              <a:latin typeface="Nunito Sans"/>
              <a:ea typeface="Nunito Sans"/>
              <a:cs typeface="Nunito Sans"/>
              <a:sym typeface="Nunito Sans"/>
            </a:endParaRPr>
          </a:p>
        </p:txBody>
      </p:sp>
      <p:sp>
        <p:nvSpPr>
          <p:cNvPr id="14" name="TextBox 4">
            <a:extLst>
              <a:ext uri="{FF2B5EF4-FFF2-40B4-BE49-F238E27FC236}">
                <a16:creationId xmlns:a16="http://schemas.microsoft.com/office/drawing/2014/main" id="{E614A207-1191-E494-21CA-58A1BFB9AF4B}"/>
              </a:ext>
            </a:extLst>
          </p:cNvPr>
          <p:cNvSpPr txBox="1"/>
          <p:nvPr/>
        </p:nvSpPr>
        <p:spPr>
          <a:xfrm>
            <a:off x="5507863" y="6229428"/>
            <a:ext cx="5943600" cy="1615827"/>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2400">
                <a:solidFill>
                  <a:srgbClr val="545565"/>
                </a:solidFill>
                <a:latin typeface="Nunito Sans"/>
                <a:ea typeface="Nunito Sans"/>
                <a:cs typeface="Nunito Sans"/>
                <a:sym typeface="Nunito Sans"/>
              </a:rPr>
              <a:t>Otto 18-711</a:t>
            </a:r>
            <a:endParaRPr lang="en-US" sz="2400" b="1">
              <a:solidFill>
                <a:srgbClr val="545565"/>
              </a:solidFill>
              <a:latin typeface="Nunito Sans"/>
              <a:ea typeface="Nunito Sans"/>
              <a:cs typeface="Nunito Sans"/>
              <a:sym typeface="Nunito Sans"/>
            </a:endParaRPr>
          </a:p>
          <a:p>
            <a:pPr>
              <a:lnSpc>
                <a:spcPct val="150000"/>
              </a:lnSpc>
            </a:pPr>
            <a:r>
              <a:rPr lang="en-US" sz="2400">
                <a:solidFill>
                  <a:srgbClr val="545565"/>
                </a:solidFill>
                <a:latin typeface="Nunito Sans"/>
                <a:ea typeface="Nunito Sans"/>
                <a:cs typeface="Nunito Sans"/>
                <a:sym typeface="Nunito Sans"/>
              </a:rPr>
              <a:t>	(Front) 2 color embroidery</a:t>
            </a:r>
          </a:p>
          <a:p>
            <a:pPr>
              <a:lnSpc>
                <a:spcPct val="150000"/>
              </a:lnSpc>
            </a:pPr>
            <a:r>
              <a:rPr lang="en-US" sz="2400">
                <a:solidFill>
                  <a:srgbClr val="545565"/>
                </a:solidFill>
                <a:latin typeface="Nunito Sans"/>
                <a:ea typeface="Nunito Sans"/>
                <a:cs typeface="Nunito Sans"/>
                <a:sym typeface="Nunito Sans"/>
              </a:rPr>
              <a:t>	Cost: </a:t>
            </a:r>
            <a:r>
              <a:rPr lang="en-US" sz="2400" b="1">
                <a:solidFill>
                  <a:srgbClr val="545565"/>
                </a:solidFill>
                <a:latin typeface="Nunito Sans"/>
                <a:ea typeface="Nunito Sans"/>
                <a:cs typeface="Nunito Sans"/>
                <a:sym typeface="Nunito Sans"/>
              </a:rPr>
              <a:t>$12.26</a:t>
            </a:r>
            <a:endParaRPr lang="en-US" sz="2400">
              <a:solidFill>
                <a:srgbClr val="545565"/>
              </a:solidFill>
              <a:latin typeface="Nunito Sans"/>
              <a:ea typeface="Nunito Sans"/>
              <a:cs typeface="Nunito Sans"/>
              <a:sym typeface="Nunito Sans"/>
            </a:endParaRPr>
          </a:p>
        </p:txBody>
      </p:sp>
      <p:sp>
        <p:nvSpPr>
          <p:cNvPr id="15" name="TextBox 8">
            <a:extLst>
              <a:ext uri="{FF2B5EF4-FFF2-40B4-BE49-F238E27FC236}">
                <a16:creationId xmlns:a16="http://schemas.microsoft.com/office/drawing/2014/main" id="{F8FFD41A-00F5-9142-C41A-3306EECD63EA}"/>
              </a:ext>
            </a:extLst>
          </p:cNvPr>
          <p:cNvSpPr txBox="1"/>
          <p:nvPr/>
        </p:nvSpPr>
        <p:spPr>
          <a:xfrm>
            <a:off x="5355541" y="5576790"/>
            <a:ext cx="8333379" cy="633379"/>
          </a:xfrm>
          <a:prstGeom prst="rect">
            <a:avLst/>
          </a:prstGeom>
        </p:spPr>
        <p:txBody>
          <a:bodyPr wrap="square" lIns="0" tIns="0" rIns="0" bIns="0" rtlCol="0" anchor="t">
            <a:spAutoFit/>
          </a:bodyPr>
          <a:lstStyle/>
          <a:p>
            <a:pPr algn="l">
              <a:lnSpc>
                <a:spcPts val="5591"/>
              </a:lnSpc>
            </a:pPr>
            <a:r>
              <a:rPr lang="en-US" sz="2800" b="1">
                <a:solidFill>
                  <a:srgbClr val="545565"/>
                </a:solidFill>
                <a:latin typeface="Gotham XNarrow Heavy"/>
                <a:ea typeface="Gotham XNarrow Heavy"/>
                <a:cs typeface="Gotham XNarrow Heavy"/>
                <a:sym typeface="Gotham XNarrow Heavy"/>
              </a:rPr>
              <a:t>Hat</a:t>
            </a:r>
          </a:p>
        </p:txBody>
      </p:sp>
      <p:pic>
        <p:nvPicPr>
          <p:cNvPr id="16" name="Picture 15">
            <a:extLst>
              <a:ext uri="{FF2B5EF4-FFF2-40B4-BE49-F238E27FC236}">
                <a16:creationId xmlns:a16="http://schemas.microsoft.com/office/drawing/2014/main" id="{25FD579E-D3AA-8921-6A48-3F7FA98E9578}"/>
              </a:ext>
            </a:extLst>
          </p:cNvPr>
          <p:cNvPicPr>
            <a:picLocks noChangeAspect="1"/>
          </p:cNvPicPr>
          <p:nvPr/>
        </p:nvPicPr>
        <p:blipFill>
          <a:blip r:embed="rId7"/>
          <a:stretch>
            <a:fillRect/>
          </a:stretch>
        </p:blipFill>
        <p:spPr>
          <a:xfrm>
            <a:off x="12294329" y="5340331"/>
            <a:ext cx="3778760" cy="3803566"/>
          </a:xfrm>
          <a:prstGeom prst="rect">
            <a:avLst/>
          </a:prstGeom>
        </p:spPr>
      </p:pic>
      <p:pic>
        <p:nvPicPr>
          <p:cNvPr id="17" name="Picture 16">
            <a:extLst>
              <a:ext uri="{FF2B5EF4-FFF2-40B4-BE49-F238E27FC236}">
                <a16:creationId xmlns:a16="http://schemas.microsoft.com/office/drawing/2014/main" id="{A9304EC3-D174-CC38-91AC-E90FFE5950B3}"/>
              </a:ext>
            </a:extLst>
          </p:cNvPr>
          <p:cNvPicPr>
            <a:picLocks noChangeAspect="1"/>
          </p:cNvPicPr>
          <p:nvPr/>
        </p:nvPicPr>
        <p:blipFill>
          <a:blip r:embed="rId8"/>
          <a:stretch>
            <a:fillRect/>
          </a:stretch>
        </p:blipFill>
        <p:spPr>
          <a:xfrm>
            <a:off x="9914833" y="757855"/>
            <a:ext cx="3778760" cy="4407245"/>
          </a:xfrm>
          <a:prstGeom prst="rect">
            <a:avLst/>
          </a:prstGeom>
        </p:spPr>
      </p:pic>
      <p:pic>
        <p:nvPicPr>
          <p:cNvPr id="18" name="Picture 17">
            <a:extLst>
              <a:ext uri="{FF2B5EF4-FFF2-40B4-BE49-F238E27FC236}">
                <a16:creationId xmlns:a16="http://schemas.microsoft.com/office/drawing/2014/main" id="{AFF86DB5-8B56-8526-D072-5FD433CB21C2}"/>
              </a:ext>
            </a:extLst>
          </p:cNvPr>
          <p:cNvPicPr>
            <a:picLocks noChangeAspect="1"/>
          </p:cNvPicPr>
          <p:nvPr/>
        </p:nvPicPr>
        <p:blipFill>
          <a:blip r:embed="rId9"/>
          <a:stretch>
            <a:fillRect/>
          </a:stretch>
        </p:blipFill>
        <p:spPr>
          <a:xfrm>
            <a:off x="14406366" y="736255"/>
            <a:ext cx="3804478" cy="4407245"/>
          </a:xfrm>
          <a:prstGeom prst="rect">
            <a:avLst/>
          </a:prstGeom>
        </p:spPr>
      </p:pic>
    </p:spTree>
    <p:extLst>
      <p:ext uri="{BB962C8B-B14F-4D97-AF65-F5344CB8AC3E}">
        <p14:creationId xmlns:p14="http://schemas.microsoft.com/office/powerpoint/2010/main" val="3285382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A2619-E313-FB8C-09E5-3FC718FCA64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8E42253-2175-9427-0BB0-E9A4F956E6DB}"/>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CB71C06B-4448-CD76-FA0F-C31DD1607BDA}"/>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085172CA-C8EB-B2E1-518C-80B0821CD6FB}"/>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05DE08ED-D985-C5BF-AC70-A29CEAF1B22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9999F614-7FEF-957B-DFA9-D94E4AFDC4C8}"/>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2"/>
              <a:stretch>
                <a:fillRect/>
              </a:stretch>
            </a:blipFill>
          </p:spPr>
          <p:txBody>
            <a:bodyPr/>
            <a:lstStyle/>
            <a:p>
              <a:endParaRPr lang="en-US"/>
            </a:p>
          </p:txBody>
        </p:sp>
      </p:grpSp>
      <p:grpSp>
        <p:nvGrpSpPr>
          <p:cNvPr id="7" name="Group 7">
            <a:extLst>
              <a:ext uri="{FF2B5EF4-FFF2-40B4-BE49-F238E27FC236}">
                <a16:creationId xmlns:a16="http://schemas.microsoft.com/office/drawing/2014/main" id="{7FD054A3-2D0D-D5E2-F8B8-8AEDA1C15B4C}"/>
              </a:ext>
            </a:extLst>
          </p:cNvPr>
          <p:cNvGrpSpPr/>
          <p:nvPr/>
        </p:nvGrpSpPr>
        <p:grpSpPr>
          <a:xfrm>
            <a:off x="533400" y="876300"/>
            <a:ext cx="11558516" cy="1352731"/>
            <a:chOff x="-304800" y="-9525"/>
            <a:chExt cx="15411355" cy="1803642"/>
          </a:xfrm>
        </p:grpSpPr>
        <p:sp>
          <p:nvSpPr>
            <p:cNvPr id="8" name="TextBox 8">
              <a:extLst>
                <a:ext uri="{FF2B5EF4-FFF2-40B4-BE49-F238E27FC236}">
                  <a16:creationId xmlns:a16="http://schemas.microsoft.com/office/drawing/2014/main" id="{A707521C-CAC3-6494-5E05-5BA42256965C}"/>
                </a:ext>
              </a:extLst>
            </p:cNvPr>
            <p:cNvSpPr txBox="1"/>
            <p:nvPr/>
          </p:nvSpPr>
          <p:spPr>
            <a:xfrm>
              <a:off x="199985" y="-9525"/>
              <a:ext cx="14906570"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Vendor Sourcing Recommendation</a:t>
              </a:r>
            </a:p>
          </p:txBody>
        </p:sp>
        <p:sp>
          <p:nvSpPr>
            <p:cNvPr id="9" name="Freeform 9">
              <a:extLst>
                <a:ext uri="{FF2B5EF4-FFF2-40B4-BE49-F238E27FC236}">
                  <a16:creationId xmlns:a16="http://schemas.microsoft.com/office/drawing/2014/main" id="{0FE01520-EC1D-8899-C712-EB101EBC99D2}"/>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1" name="TextBox 4">
            <a:extLst>
              <a:ext uri="{FF2B5EF4-FFF2-40B4-BE49-F238E27FC236}">
                <a16:creationId xmlns:a16="http://schemas.microsoft.com/office/drawing/2014/main" id="{337C2C80-DC28-74BF-21BC-7020CBE33161}"/>
              </a:ext>
            </a:extLst>
          </p:cNvPr>
          <p:cNvSpPr txBox="1"/>
          <p:nvPr/>
        </p:nvSpPr>
        <p:spPr>
          <a:xfrm>
            <a:off x="1046144" y="2686257"/>
            <a:ext cx="5943600" cy="1615827"/>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2400" dirty="0">
                <a:solidFill>
                  <a:srgbClr val="545565"/>
                </a:solidFill>
                <a:latin typeface="Nunito Sans"/>
                <a:ea typeface="Nunito Sans"/>
                <a:cs typeface="Nunito Sans"/>
                <a:sym typeface="Nunito Sans"/>
              </a:rPr>
              <a:t>V2 Bottle</a:t>
            </a:r>
          </a:p>
          <a:p>
            <a:pPr>
              <a:lnSpc>
                <a:spcPct val="150000"/>
              </a:lnSpc>
            </a:pPr>
            <a:r>
              <a:rPr lang="en-US" sz="2400" dirty="0">
                <a:solidFill>
                  <a:srgbClr val="545565"/>
                </a:solidFill>
                <a:latin typeface="Nunito Sans"/>
                <a:ea typeface="Nunito Sans"/>
                <a:cs typeface="Nunito Sans"/>
                <a:sym typeface="Nunito Sans"/>
              </a:rPr>
              <a:t>	Cost: </a:t>
            </a:r>
            <a:r>
              <a:rPr lang="en-US" sz="2400" dirty="0">
                <a:solidFill>
                  <a:srgbClr val="242424"/>
                </a:solidFill>
                <a:latin typeface="Nunito Sans" pitchFamily="2" charset="0"/>
              </a:rPr>
              <a:t>240 @ $6.44 each – </a:t>
            </a:r>
            <a:r>
              <a:rPr lang="en-US" sz="2400" b="1" dirty="0">
                <a:solidFill>
                  <a:srgbClr val="242424"/>
                </a:solidFill>
                <a:latin typeface="Nunito Sans" pitchFamily="2" charset="0"/>
              </a:rPr>
              <a:t>$1545.60</a:t>
            </a:r>
          </a:p>
          <a:p>
            <a:pPr>
              <a:lnSpc>
                <a:spcPct val="150000"/>
              </a:lnSpc>
            </a:pPr>
            <a:endParaRPr lang="en-US" sz="2400" b="1" dirty="0">
              <a:solidFill>
                <a:srgbClr val="545565"/>
              </a:solidFill>
              <a:latin typeface="Nunito Sans"/>
              <a:ea typeface="Nunito Sans"/>
              <a:cs typeface="Nunito Sans"/>
              <a:sym typeface="Nunito Sans"/>
            </a:endParaRPr>
          </a:p>
        </p:txBody>
      </p:sp>
      <p:sp>
        <p:nvSpPr>
          <p:cNvPr id="12" name="TextBox 8">
            <a:extLst>
              <a:ext uri="{FF2B5EF4-FFF2-40B4-BE49-F238E27FC236}">
                <a16:creationId xmlns:a16="http://schemas.microsoft.com/office/drawing/2014/main" id="{997184CB-6603-1873-56A5-2304A935A791}"/>
              </a:ext>
            </a:extLst>
          </p:cNvPr>
          <p:cNvSpPr txBox="1"/>
          <p:nvPr/>
        </p:nvSpPr>
        <p:spPr>
          <a:xfrm>
            <a:off x="893744" y="1885612"/>
            <a:ext cx="8333379" cy="660502"/>
          </a:xfrm>
          <a:prstGeom prst="rect">
            <a:avLst/>
          </a:prstGeom>
        </p:spPr>
        <p:txBody>
          <a:bodyPr wrap="square" lIns="0" tIns="0" rIns="0" bIns="0" rtlCol="0" anchor="t">
            <a:spAutoFit/>
          </a:bodyPr>
          <a:lstStyle/>
          <a:p>
            <a:pPr algn="l">
              <a:lnSpc>
                <a:spcPts val="5591"/>
              </a:lnSpc>
            </a:pPr>
            <a:r>
              <a:rPr lang="en-US" sz="3200" b="1" dirty="0">
                <a:solidFill>
                  <a:srgbClr val="545565"/>
                </a:solidFill>
                <a:latin typeface="Gotham XNarrow Heavy"/>
                <a:ea typeface="Gotham XNarrow Heavy"/>
                <a:cs typeface="Gotham XNarrow Heavy"/>
                <a:sym typeface="Gotham XNarrow Heavy"/>
              </a:rPr>
              <a:t>Blender Bottle</a:t>
            </a:r>
          </a:p>
        </p:txBody>
      </p:sp>
      <p:sp>
        <p:nvSpPr>
          <p:cNvPr id="13" name="TextBox 4">
            <a:extLst>
              <a:ext uri="{FF2B5EF4-FFF2-40B4-BE49-F238E27FC236}">
                <a16:creationId xmlns:a16="http://schemas.microsoft.com/office/drawing/2014/main" id="{AFEA1A30-63A7-1E15-083F-ECB7FA64B354}"/>
              </a:ext>
            </a:extLst>
          </p:cNvPr>
          <p:cNvSpPr txBox="1"/>
          <p:nvPr/>
        </p:nvSpPr>
        <p:spPr>
          <a:xfrm>
            <a:off x="1046144" y="5457261"/>
            <a:ext cx="5519548" cy="2169825"/>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2400">
                <a:solidFill>
                  <a:srgbClr val="545565"/>
                </a:solidFill>
                <a:latin typeface="Nunito Sans"/>
                <a:ea typeface="Nunito Sans"/>
                <a:cs typeface="Nunito Sans"/>
                <a:sym typeface="Nunito Sans"/>
              </a:rPr>
              <a:t>Die-cut</a:t>
            </a:r>
          </a:p>
          <a:p>
            <a:pPr>
              <a:lnSpc>
                <a:spcPct val="150000"/>
              </a:lnSpc>
            </a:pPr>
            <a:r>
              <a:rPr lang="en-US" sz="2400">
                <a:solidFill>
                  <a:srgbClr val="545565"/>
                </a:solidFill>
                <a:latin typeface="Nunito Sans"/>
                <a:ea typeface="Nunito Sans"/>
                <a:cs typeface="Nunito Sans"/>
                <a:sym typeface="Nunito Sans"/>
              </a:rPr>
              <a:t>	Cost: </a:t>
            </a:r>
            <a:r>
              <a:rPr lang="en-US" sz="2400">
                <a:solidFill>
                  <a:srgbClr val="242424"/>
                </a:solidFill>
                <a:latin typeface="Nunito Sans" pitchFamily="2" charset="0"/>
              </a:rPr>
              <a:t>$0.50/300 x 3 = </a:t>
            </a:r>
            <a:r>
              <a:rPr lang="en-US" sz="2400" b="1">
                <a:solidFill>
                  <a:srgbClr val="242424"/>
                </a:solidFill>
                <a:latin typeface="Nunito Sans" pitchFamily="2" charset="0"/>
              </a:rPr>
              <a:t>$450.00</a:t>
            </a:r>
          </a:p>
          <a:p>
            <a:pPr>
              <a:lnSpc>
                <a:spcPct val="150000"/>
              </a:lnSpc>
            </a:pPr>
            <a:r>
              <a:rPr lang="en-US" sz="2400">
                <a:solidFill>
                  <a:srgbClr val="242424"/>
                </a:solidFill>
                <a:latin typeface="Nunito Sans" pitchFamily="2" charset="0"/>
              </a:rPr>
              <a:t>	3 different stickers</a:t>
            </a:r>
          </a:p>
          <a:p>
            <a:pPr>
              <a:lnSpc>
                <a:spcPct val="150000"/>
              </a:lnSpc>
            </a:pPr>
            <a:endParaRPr lang="en-US" sz="2400" b="1">
              <a:solidFill>
                <a:srgbClr val="545565"/>
              </a:solidFill>
              <a:latin typeface="Nunito Sans"/>
              <a:ea typeface="Nunito Sans"/>
              <a:cs typeface="Nunito Sans"/>
              <a:sym typeface="Nunito Sans"/>
            </a:endParaRPr>
          </a:p>
        </p:txBody>
      </p:sp>
      <p:sp>
        <p:nvSpPr>
          <p:cNvPr id="14" name="TextBox 8">
            <a:extLst>
              <a:ext uri="{FF2B5EF4-FFF2-40B4-BE49-F238E27FC236}">
                <a16:creationId xmlns:a16="http://schemas.microsoft.com/office/drawing/2014/main" id="{FA66D945-CADC-47BA-B503-C2FB0278935B}"/>
              </a:ext>
            </a:extLst>
          </p:cNvPr>
          <p:cNvSpPr txBox="1"/>
          <p:nvPr/>
        </p:nvSpPr>
        <p:spPr>
          <a:xfrm>
            <a:off x="893744" y="4656616"/>
            <a:ext cx="3393443" cy="660502"/>
          </a:xfrm>
          <a:prstGeom prst="rect">
            <a:avLst/>
          </a:prstGeom>
        </p:spPr>
        <p:txBody>
          <a:bodyPr wrap="square" lIns="0" tIns="0" rIns="0" bIns="0" rtlCol="0" anchor="t">
            <a:spAutoFit/>
          </a:bodyPr>
          <a:lstStyle/>
          <a:p>
            <a:pPr algn="l">
              <a:lnSpc>
                <a:spcPts val="5591"/>
              </a:lnSpc>
            </a:pPr>
            <a:r>
              <a:rPr lang="en-US" sz="3200" b="1">
                <a:solidFill>
                  <a:srgbClr val="545565"/>
                </a:solidFill>
                <a:latin typeface="Gotham XNarrow Heavy"/>
                <a:ea typeface="Gotham XNarrow Heavy"/>
                <a:cs typeface="Gotham XNarrow Heavy"/>
                <a:sym typeface="Gotham XNarrow Heavy"/>
              </a:rPr>
              <a:t>Sticker Mule</a:t>
            </a:r>
          </a:p>
        </p:txBody>
      </p:sp>
      <p:pic>
        <p:nvPicPr>
          <p:cNvPr id="15" name="Picture 14">
            <a:extLst>
              <a:ext uri="{FF2B5EF4-FFF2-40B4-BE49-F238E27FC236}">
                <a16:creationId xmlns:a16="http://schemas.microsoft.com/office/drawing/2014/main" id="{C97C8D6E-CE98-9EB8-D5F8-F36F5CC9C525}"/>
              </a:ext>
            </a:extLst>
          </p:cNvPr>
          <p:cNvPicPr>
            <a:picLocks noChangeAspect="1"/>
          </p:cNvPicPr>
          <p:nvPr/>
        </p:nvPicPr>
        <p:blipFill>
          <a:blip r:embed="rId5"/>
          <a:srcRect l="-1" t="14473" r="41407" b="6360"/>
          <a:stretch>
            <a:fillRect/>
          </a:stretch>
        </p:blipFill>
        <p:spPr>
          <a:xfrm>
            <a:off x="8707456" y="1366231"/>
            <a:ext cx="7819983" cy="3127993"/>
          </a:xfrm>
          <a:prstGeom prst="rect">
            <a:avLst/>
          </a:prstGeom>
        </p:spPr>
      </p:pic>
      <p:pic>
        <p:nvPicPr>
          <p:cNvPr id="16" name="Picture 15">
            <a:extLst>
              <a:ext uri="{FF2B5EF4-FFF2-40B4-BE49-F238E27FC236}">
                <a16:creationId xmlns:a16="http://schemas.microsoft.com/office/drawing/2014/main" id="{8325059B-B71F-A4CC-73CF-BFACC8C937EF}"/>
              </a:ext>
            </a:extLst>
          </p:cNvPr>
          <p:cNvPicPr>
            <a:picLocks noChangeAspect="1"/>
          </p:cNvPicPr>
          <p:nvPr/>
        </p:nvPicPr>
        <p:blipFill>
          <a:blip r:embed="rId6"/>
          <a:stretch>
            <a:fillRect/>
          </a:stretch>
        </p:blipFill>
        <p:spPr>
          <a:xfrm>
            <a:off x="8877300" y="4675050"/>
            <a:ext cx="4343402" cy="4175299"/>
          </a:xfrm>
          <a:prstGeom prst="rect">
            <a:avLst/>
          </a:prstGeom>
        </p:spPr>
      </p:pic>
    </p:spTree>
    <p:extLst>
      <p:ext uri="{BB962C8B-B14F-4D97-AF65-F5344CB8AC3E}">
        <p14:creationId xmlns:p14="http://schemas.microsoft.com/office/powerpoint/2010/main" val="3862261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9">
            <a:extLst>
              <a:ext uri="{FF2B5EF4-FFF2-40B4-BE49-F238E27FC236}">
                <a16:creationId xmlns:a16="http://schemas.microsoft.com/office/drawing/2014/main" id="{A32B7798-B6AE-D894-7E79-A5C8B84B6B65}"/>
              </a:ext>
            </a:extLst>
          </p:cNvPr>
          <p:cNvSpPr/>
          <p:nvPr/>
        </p:nvSpPr>
        <p:spPr>
          <a:xfrm>
            <a:off x="609600" y="782991"/>
            <a:ext cx="4038600" cy="1209526"/>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gn="ctr"/>
            <a:endParaRPr lang="en-US"/>
          </a:p>
        </p:txBody>
      </p:sp>
      <p:grpSp>
        <p:nvGrpSpPr>
          <p:cNvPr id="2" name="Group 2">
            <a:extLst>
              <a:ext uri="{FF2B5EF4-FFF2-40B4-BE49-F238E27FC236}">
                <a16:creationId xmlns:a16="http://schemas.microsoft.com/office/drawing/2014/main" id="{D4C6FDED-5CD9-4EB4-7B14-625B94DD487C}"/>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D8BD3406-A2E5-E8FB-F51B-646BBAC6D0E3}"/>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A7217A70-3759-B2CD-6C86-3268AA62E798}"/>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9F4A9638-E2FE-5790-997A-0FE6AC019A58}"/>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EA11A5EF-4C1E-094A-8759-3EB6ED064D75}"/>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5"/>
              <a:stretch>
                <a:fillRect/>
              </a:stretch>
            </a:blipFill>
          </p:spPr>
          <p:txBody>
            <a:bodyPr/>
            <a:lstStyle/>
            <a:p>
              <a:endParaRPr lang="en-US"/>
            </a:p>
          </p:txBody>
        </p:sp>
      </p:grpSp>
      <p:sp>
        <p:nvSpPr>
          <p:cNvPr id="7" name="TextBox 8">
            <a:extLst>
              <a:ext uri="{FF2B5EF4-FFF2-40B4-BE49-F238E27FC236}">
                <a16:creationId xmlns:a16="http://schemas.microsoft.com/office/drawing/2014/main" id="{2686609F-BF96-5468-1F81-4C4E0096F416}"/>
              </a:ext>
            </a:extLst>
          </p:cNvPr>
          <p:cNvSpPr txBox="1"/>
          <p:nvPr/>
        </p:nvSpPr>
        <p:spPr>
          <a:xfrm>
            <a:off x="533400" y="743282"/>
            <a:ext cx="5177749" cy="644472"/>
          </a:xfrm>
          <a:prstGeom prst="rect">
            <a:avLst/>
          </a:prstGeom>
        </p:spPr>
        <p:txBody>
          <a:bodyPr lIns="0" tIns="0" rIns="0" bIns="0" rtlCol="0" anchor="t">
            <a:spAutoFit/>
          </a:bodyPr>
          <a:lstStyle/>
          <a:p>
            <a:pPr algn="ctr">
              <a:lnSpc>
                <a:spcPts val="4800"/>
              </a:lnSpc>
            </a:pPr>
            <a:r>
              <a:rPr lang="en-US" sz="4800" b="1" dirty="0">
                <a:solidFill>
                  <a:srgbClr val="545565"/>
                </a:solidFill>
                <a:latin typeface="Gotham XNarrow Heavy"/>
                <a:ea typeface="Gotham XNarrow Heavy"/>
                <a:cs typeface="Gotham XNarrow Heavy"/>
                <a:sym typeface="Gotham XNarrow Heavy"/>
              </a:rPr>
              <a:t>Why Bulk vs POD</a:t>
            </a:r>
          </a:p>
        </p:txBody>
      </p:sp>
      <p:sp>
        <p:nvSpPr>
          <p:cNvPr id="11" name="Rectangle 1">
            <a:extLst>
              <a:ext uri="{FF2B5EF4-FFF2-40B4-BE49-F238E27FC236}">
                <a16:creationId xmlns:a16="http://schemas.microsoft.com/office/drawing/2014/main" id="{E8BB449E-3F6A-05AF-E9CF-BC99C0F61965}"/>
              </a:ext>
            </a:extLst>
          </p:cNvPr>
          <p:cNvSpPr>
            <a:spLocks noChangeArrowheads="1"/>
          </p:cNvSpPr>
          <p:nvPr/>
        </p:nvSpPr>
        <p:spPr bwMode="auto">
          <a:xfrm>
            <a:off x="749782" y="1771311"/>
            <a:ext cx="6145693" cy="293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200000"/>
              </a:lnSpc>
              <a:spcBef>
                <a:spcPct val="0"/>
              </a:spcBef>
              <a:spcAft>
                <a:spcPct val="0"/>
              </a:spcAft>
              <a:buFontTx/>
              <a:buChar char="•"/>
              <a:defRPr/>
            </a:pPr>
            <a:r>
              <a:rPr lang="en-US" altLang="en-US" sz="2400" dirty="0">
                <a:solidFill>
                  <a:prstClr val="black"/>
                </a:solidFill>
                <a:latin typeface="Arial" panose="020B0604020202020204" pitchFamily="34" charset="0"/>
              </a:rPr>
              <a:t> </a:t>
            </a:r>
            <a:r>
              <a:rPr lang="en-US" altLang="en-US" sz="2400" b="1" dirty="0">
                <a:solidFill>
                  <a:prstClr val="black"/>
                </a:solidFill>
                <a:latin typeface="Arial" panose="020B0604020202020204" pitchFamily="34" charset="0"/>
              </a:rPr>
              <a:t>Greater quality control</a:t>
            </a:r>
            <a:endParaRPr lang="en-US" altLang="en-US" sz="2400" dirty="0">
              <a:solidFill>
                <a:prstClr val="black"/>
              </a:solidFill>
              <a:latin typeface="Arial" panose="020B0604020202020204" pitchFamily="34" charset="0"/>
            </a:endParaRPr>
          </a:p>
          <a:p>
            <a:pPr eaLnBrk="0" fontAlgn="base" hangingPunct="0">
              <a:lnSpc>
                <a:spcPct val="200000"/>
              </a:lnSpc>
              <a:spcBef>
                <a:spcPct val="0"/>
              </a:spcBef>
              <a:spcAft>
                <a:spcPct val="0"/>
              </a:spcAft>
              <a:buFontTx/>
              <a:buChar char="•"/>
              <a:defRPr/>
            </a:pPr>
            <a:r>
              <a:rPr lang="en-US" altLang="en-US" sz="2400" dirty="0">
                <a:solidFill>
                  <a:prstClr val="black"/>
                </a:solidFill>
                <a:latin typeface="Arial" panose="020B0604020202020204" pitchFamily="34" charset="0"/>
              </a:rPr>
              <a:t> Better margins per item</a:t>
            </a:r>
          </a:p>
          <a:p>
            <a:pPr lvl="0" eaLnBrk="0" fontAlgn="base" hangingPunct="0">
              <a:lnSpc>
                <a:spcPct val="200000"/>
              </a:lnSpc>
              <a:spcBef>
                <a:spcPct val="0"/>
              </a:spcBef>
              <a:spcAft>
                <a:spcPct val="0"/>
              </a:spcAft>
              <a:buFontTx/>
              <a:buChar char="•"/>
              <a:defRPr/>
            </a:pPr>
            <a:r>
              <a:rPr lang="en-US" altLang="en-US" sz="2400" dirty="0">
                <a:solidFill>
                  <a:prstClr val="black"/>
                </a:solidFill>
                <a:latin typeface="Arial" panose="020B0604020202020204" pitchFamily="34" charset="0"/>
              </a:rPr>
              <a:t> Avoid high fulfilment costs</a:t>
            </a:r>
            <a:endParaRPr lang="en-US" altLang="en-US" sz="2400" b="1" dirty="0">
              <a:solidFill>
                <a:prstClr val="black"/>
              </a:solidFill>
              <a:latin typeface="Arial" panose="020B0604020202020204" pitchFamily="34" charset="0"/>
            </a:endParaRPr>
          </a:p>
          <a:p>
            <a:pPr lvl="0" eaLnBrk="0" fontAlgn="base" hangingPunct="0">
              <a:lnSpc>
                <a:spcPct val="200000"/>
              </a:lnSpc>
              <a:spcBef>
                <a:spcPct val="0"/>
              </a:spcBef>
              <a:spcAft>
                <a:spcPct val="0"/>
              </a:spcAft>
              <a:buFontTx/>
              <a:buChar char="•"/>
              <a:defRPr/>
            </a:pPr>
            <a:r>
              <a:rPr lang="en-US" altLang="en-US" sz="2400" dirty="0">
                <a:solidFill>
                  <a:prstClr val="black"/>
                </a:solidFill>
                <a:latin typeface="Arial" panose="020B0604020202020204" pitchFamily="34" charset="0"/>
              </a:rPr>
              <a:t> Avoid having two shipping costs</a:t>
            </a:r>
          </a:p>
        </p:txBody>
      </p:sp>
    </p:spTree>
    <p:extLst>
      <p:ext uri="{BB962C8B-B14F-4D97-AF65-F5344CB8AC3E}">
        <p14:creationId xmlns:p14="http://schemas.microsoft.com/office/powerpoint/2010/main" val="3977303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480B2-5011-5CCC-7A4B-90490986423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892E2C5-7BE1-D249-AE17-3856D8EC21E3}"/>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529B92A3-EB56-9338-E894-29FAC0262AF0}"/>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2195DA74-C739-9EBB-C8BB-F5C49F02F20B}"/>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8D657545-2703-7CAB-DC8A-DBC094280F7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CBA96805-3A0B-8D9A-6348-CE4EE578CBC3}"/>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grpSp>
        <p:nvGrpSpPr>
          <p:cNvPr id="7" name="Group 7">
            <a:extLst>
              <a:ext uri="{FF2B5EF4-FFF2-40B4-BE49-F238E27FC236}">
                <a16:creationId xmlns:a16="http://schemas.microsoft.com/office/drawing/2014/main" id="{3B28EA87-71C4-025C-0E06-3910D50F1C46}"/>
              </a:ext>
            </a:extLst>
          </p:cNvPr>
          <p:cNvGrpSpPr/>
          <p:nvPr/>
        </p:nvGrpSpPr>
        <p:grpSpPr>
          <a:xfrm>
            <a:off x="533400" y="876300"/>
            <a:ext cx="5556338" cy="1352731"/>
            <a:chOff x="-304800" y="-9525"/>
            <a:chExt cx="7408451" cy="1803642"/>
          </a:xfrm>
        </p:grpSpPr>
        <p:sp>
          <p:nvSpPr>
            <p:cNvPr id="8" name="TextBox 8">
              <a:extLst>
                <a:ext uri="{FF2B5EF4-FFF2-40B4-BE49-F238E27FC236}">
                  <a16:creationId xmlns:a16="http://schemas.microsoft.com/office/drawing/2014/main" id="{22B670BE-16FE-F59F-E91D-F6050E8A7152}"/>
                </a:ext>
              </a:extLst>
            </p:cNvPr>
            <p:cNvSpPr txBox="1"/>
            <p:nvPr/>
          </p:nvSpPr>
          <p:spPr>
            <a:xfrm>
              <a:off x="199985" y="-9525"/>
              <a:ext cx="6903666" cy="832194"/>
            </a:xfrm>
            <a:prstGeom prst="rect">
              <a:avLst/>
            </a:prstGeom>
          </p:spPr>
          <p:txBody>
            <a:bodyPr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Shipping</a:t>
              </a:r>
            </a:p>
          </p:txBody>
        </p:sp>
        <p:sp>
          <p:nvSpPr>
            <p:cNvPr id="9" name="Freeform 9">
              <a:extLst>
                <a:ext uri="{FF2B5EF4-FFF2-40B4-BE49-F238E27FC236}">
                  <a16:creationId xmlns:a16="http://schemas.microsoft.com/office/drawing/2014/main" id="{C5E62C0D-60FE-95AA-8177-4E6FC377A68F}"/>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1" name="Rectangle 6">
            <a:extLst>
              <a:ext uri="{FF2B5EF4-FFF2-40B4-BE49-F238E27FC236}">
                <a16:creationId xmlns:a16="http://schemas.microsoft.com/office/drawing/2014/main" id="{CF4A0AB5-670B-242F-0EEE-3A51E7A5B161}"/>
              </a:ext>
            </a:extLst>
          </p:cNvPr>
          <p:cNvSpPr>
            <a:spLocks noChangeArrowheads="1"/>
          </p:cNvSpPr>
          <p:nvPr/>
        </p:nvSpPr>
        <p:spPr bwMode="auto">
          <a:xfrm>
            <a:off x="911989" y="2072114"/>
            <a:ext cx="16221768" cy="614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eaLnBrk="0" fontAlgn="base" hangingPunct="0">
              <a:lnSpc>
                <a:spcPct val="200000"/>
              </a:lnSpc>
              <a:spcBef>
                <a:spcPct val="0"/>
              </a:spcBef>
              <a:spcAft>
                <a:spcPct val="0"/>
              </a:spcAft>
              <a:buFont typeface="Arial" panose="020B0604020202020204" pitchFamily="34" charset="0"/>
              <a:buChar char="•"/>
            </a:pPr>
            <a:r>
              <a:rPr lang="en-US" altLang="en-US" sz="2400" dirty="0">
                <a:latin typeface="Arial" panose="020B0604020202020204" pitchFamily="34" charset="0"/>
              </a:rPr>
              <a:t>Collaborated with </a:t>
            </a:r>
            <a:r>
              <a:rPr lang="en-US" altLang="en-US" sz="2200" dirty="0" err="1">
                <a:latin typeface="Arial" panose="020B0604020202020204" pitchFamily="34" charset="0"/>
              </a:rPr>
              <a:t>Daubby</a:t>
            </a:r>
            <a:r>
              <a:rPr lang="en-US" altLang="en-US" sz="2200" dirty="0">
                <a:latin typeface="Arial" panose="020B0604020202020204" pitchFamily="34" charset="0"/>
              </a:rPr>
              <a:t> and the NE team to determine if shipping out of NE was feasible.</a:t>
            </a:r>
          </a:p>
          <a:p>
            <a:pPr marL="800100" lvl="1" indent="-342900" eaLnBrk="0" fontAlgn="base" hangingPunct="0">
              <a:lnSpc>
                <a:spcPct val="200000"/>
              </a:lnSpc>
              <a:spcBef>
                <a:spcPct val="0"/>
              </a:spcBef>
              <a:spcAft>
                <a:spcPct val="0"/>
              </a:spcAft>
              <a:buFont typeface="Arial" panose="020B0604020202020204" pitchFamily="34" charset="0"/>
              <a:buChar char="•"/>
            </a:pPr>
            <a:r>
              <a:rPr lang="en-US" altLang="en-US" sz="2200" b="1" dirty="0">
                <a:latin typeface="Arial" panose="020B0604020202020204" pitchFamily="34" charset="0"/>
              </a:rPr>
              <a:t> </a:t>
            </a:r>
            <a:r>
              <a:rPr lang="en-US" altLang="en-US" sz="2200" b="1" dirty="0" err="1">
                <a:latin typeface="Arial" panose="020B0604020202020204" pitchFamily="34" charset="0"/>
              </a:rPr>
              <a:t>Daubby</a:t>
            </a:r>
            <a:r>
              <a:rPr lang="en-US" altLang="en-US" sz="2200" b="1" dirty="0">
                <a:latin typeface="Arial" panose="020B0604020202020204" pitchFamily="34" charset="0"/>
              </a:rPr>
              <a:t> spoke with his team and confirmed that all merch can be shipped in-house!</a:t>
            </a:r>
            <a:r>
              <a:rPr lang="en-US" altLang="en-US" sz="2200" b="1" dirty="0">
                <a:solidFill>
                  <a:prstClr val="black"/>
                </a:solidFill>
                <a:latin typeface="Arial" panose="020B0604020202020204" pitchFamily="34" charset="0"/>
              </a:rPr>
              <a:t> </a:t>
            </a: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342900" indent="-342900" eaLnBrk="0" fontAlgn="base" hangingPunct="0">
              <a:lnSpc>
                <a:spcPct val="200000"/>
              </a:lnSpc>
              <a:spcBef>
                <a:spcPct val="0"/>
              </a:spcBef>
              <a:spcAft>
                <a:spcPct val="0"/>
              </a:spcAft>
              <a:buFont typeface="Arial" panose="020B0604020202020204" pitchFamily="34" charset="0"/>
              <a:buChar char="•"/>
            </a:pPr>
            <a:r>
              <a:rPr lang="en-US" altLang="en-US" sz="2200" dirty="0">
                <a:solidFill>
                  <a:prstClr val="black"/>
                </a:solidFill>
                <a:latin typeface="Arial" panose="020B0604020202020204" pitchFamily="34" charset="0"/>
              </a:rPr>
              <a:t>Research shows customers perceive products to have higher value when they come from the same factory*</a:t>
            </a:r>
          </a:p>
          <a:p>
            <a:pPr marL="342900" indent="-342900" eaLnBrk="0" fontAlgn="base" hangingPunct="0">
              <a:lnSpc>
                <a:spcPct val="200000"/>
              </a:lnSpc>
              <a:spcBef>
                <a:spcPct val="0"/>
              </a:spcBef>
              <a:spcAft>
                <a:spcPct val="0"/>
              </a:spcAft>
              <a:buFont typeface="Arial" panose="020B0604020202020204" pitchFamily="34" charset="0"/>
              <a:buChar char="•"/>
            </a:pPr>
            <a:endParaRPr lang="en-US" altLang="en-US" sz="2200" dirty="0">
              <a:latin typeface="Arial" panose="020B0604020202020204" pitchFamily="34" charset="0"/>
            </a:endParaRP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Arial" panose="020B0604020202020204" pitchFamily="34" charset="0"/>
              </a:rPr>
              <a:t> Increase free shipping threshold from $40 to $65+ </a:t>
            </a:r>
          </a:p>
          <a:p>
            <a:pPr marR="0" lvl="0" algn="l" defTabSz="914400" rtl="0" eaLnBrk="0" fontAlgn="base" latinLnBrk="0" hangingPunct="0">
              <a:lnSpc>
                <a:spcPct val="200000"/>
              </a:lnSpc>
              <a:spcBef>
                <a:spcPct val="0"/>
              </a:spcBef>
              <a:spcAft>
                <a:spcPct val="0"/>
              </a:spcAft>
              <a:buClrTx/>
              <a:buSzTx/>
              <a:tabLst/>
            </a:pPr>
            <a:r>
              <a:rPr lang="en-US" altLang="en-US" sz="2200" dirty="0">
                <a:latin typeface="Arial" panose="020B0604020202020204" pitchFamily="34" charset="0"/>
              </a:rPr>
              <a:t>     $43.35 + $22.79 = $66.14</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lang="en-US" altLang="en-US" sz="2200" dirty="0">
                <a:latin typeface="Arial" panose="020B0604020202020204" pitchFamily="34" charset="0"/>
              </a:rPr>
              <a:t>This will increase AOV on Shopify</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lang="en-US" altLang="en-US" sz="2200" dirty="0">
                <a:latin typeface="Arial" panose="020B0604020202020204" pitchFamily="34" charset="0"/>
              </a:rPr>
              <a:t>Encourages larger cart amounts</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lang="en-US" altLang="en-US" sz="2200" dirty="0">
                <a:latin typeface="Arial" panose="020B0604020202020204" pitchFamily="34" charset="0"/>
              </a:rPr>
              <a:t>Increase sales of profitable merch SKUs</a:t>
            </a:r>
          </a:p>
        </p:txBody>
      </p:sp>
      <p:sp>
        <p:nvSpPr>
          <p:cNvPr id="12" name="TextBox 11">
            <a:extLst>
              <a:ext uri="{FF2B5EF4-FFF2-40B4-BE49-F238E27FC236}">
                <a16:creationId xmlns:a16="http://schemas.microsoft.com/office/drawing/2014/main" id="{C5B00E4D-33AE-7414-170C-9EE7DF289A86}"/>
              </a:ext>
            </a:extLst>
          </p:cNvPr>
          <p:cNvSpPr txBox="1"/>
          <p:nvPr/>
        </p:nvSpPr>
        <p:spPr>
          <a:xfrm>
            <a:off x="2788170" y="8708142"/>
            <a:ext cx="15499830" cy="369332"/>
          </a:xfrm>
          <a:prstGeom prst="rect">
            <a:avLst/>
          </a:prstGeom>
          <a:noFill/>
        </p:spPr>
        <p:txBody>
          <a:bodyPr wrap="square">
            <a:spAutoFit/>
          </a:bodyPr>
          <a:lstStyle/>
          <a:p>
            <a:pPr algn="r"/>
            <a:r>
              <a:rPr lang="en-US"/>
              <a:t>*Newman, G. E., &amp; Dhar, R. (2014). </a:t>
            </a:r>
            <a:r>
              <a:rPr lang="en-US" i="1"/>
              <a:t>Authenticity is Contagious: Brand Essence and the Original Source of Production</a:t>
            </a:r>
            <a:r>
              <a:rPr lang="en-US"/>
              <a:t>. </a:t>
            </a:r>
            <a:r>
              <a:rPr lang="en-US" i="1"/>
              <a:t>Journal of Marketing Research</a:t>
            </a:r>
            <a:r>
              <a:rPr lang="en-US"/>
              <a:t>, 51(3)</a:t>
            </a:r>
          </a:p>
        </p:txBody>
      </p:sp>
    </p:spTree>
    <p:extLst>
      <p:ext uri="{BB962C8B-B14F-4D97-AF65-F5344CB8AC3E}">
        <p14:creationId xmlns:p14="http://schemas.microsoft.com/office/powerpoint/2010/main" val="4492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4283A-ACB9-ACF1-8D00-01BCE33C912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7EC9A8-30AE-5858-0AD5-73B2EC4CD9C3}"/>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AEDFCC02-95CD-7604-3232-221DD872BE97}"/>
                </a:ext>
              </a:extLst>
            </p:cNvPr>
            <p:cNvGrpSpPr/>
            <p:nvPr/>
          </p:nvGrpSpPr>
          <p:grpSpPr>
            <a:xfrm>
              <a:off x="0" y="752510"/>
              <a:ext cx="24384000" cy="1371600"/>
              <a:chOff x="0" y="0"/>
              <a:chExt cx="4816593" cy="270933"/>
            </a:xfrm>
          </p:grpSpPr>
          <p:sp>
            <p:nvSpPr>
              <p:cNvPr id="4" name="Freeform 4">
                <a:extLst>
                  <a:ext uri="{FF2B5EF4-FFF2-40B4-BE49-F238E27FC236}">
                    <a16:creationId xmlns:a16="http://schemas.microsoft.com/office/drawing/2014/main" id="{BF8D6F2A-8762-7DA9-DF76-F173A54D17E2}"/>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5" name="TextBox 5">
                <a:extLst>
                  <a:ext uri="{FF2B5EF4-FFF2-40B4-BE49-F238E27FC236}">
                    <a16:creationId xmlns:a16="http://schemas.microsoft.com/office/drawing/2014/main" id="{42945D2A-6691-4EAF-BDE2-945521714AF7}"/>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6" name="Freeform 6">
              <a:extLst>
                <a:ext uri="{FF2B5EF4-FFF2-40B4-BE49-F238E27FC236}">
                  <a16:creationId xmlns:a16="http://schemas.microsoft.com/office/drawing/2014/main" id="{697065AA-5030-7F92-6FD1-4E4792FBEB7E}"/>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4"/>
              <a:stretch>
                <a:fillRect/>
              </a:stretch>
            </a:blipFill>
          </p:spPr>
          <p:txBody>
            <a:bodyPr/>
            <a:lstStyle/>
            <a:p>
              <a:endParaRPr lang="en-US"/>
            </a:p>
          </p:txBody>
        </p:sp>
      </p:grpSp>
      <p:grpSp>
        <p:nvGrpSpPr>
          <p:cNvPr id="7" name="Group 7">
            <a:extLst>
              <a:ext uri="{FF2B5EF4-FFF2-40B4-BE49-F238E27FC236}">
                <a16:creationId xmlns:a16="http://schemas.microsoft.com/office/drawing/2014/main" id="{5E88D77F-6982-4060-E867-43CF0305429B}"/>
              </a:ext>
            </a:extLst>
          </p:cNvPr>
          <p:cNvGrpSpPr/>
          <p:nvPr/>
        </p:nvGrpSpPr>
        <p:grpSpPr>
          <a:xfrm>
            <a:off x="533400" y="876300"/>
            <a:ext cx="10319479" cy="1352730"/>
            <a:chOff x="-304800" y="-9525"/>
            <a:chExt cx="13759306" cy="1803642"/>
          </a:xfrm>
        </p:grpSpPr>
        <p:sp>
          <p:nvSpPr>
            <p:cNvPr id="8" name="TextBox 8">
              <a:extLst>
                <a:ext uri="{FF2B5EF4-FFF2-40B4-BE49-F238E27FC236}">
                  <a16:creationId xmlns:a16="http://schemas.microsoft.com/office/drawing/2014/main" id="{446FF284-07B4-44F3-0A67-61170BEA2270}"/>
                </a:ext>
              </a:extLst>
            </p:cNvPr>
            <p:cNvSpPr txBox="1"/>
            <p:nvPr/>
          </p:nvSpPr>
          <p:spPr>
            <a:xfrm>
              <a:off x="199985" y="-9525"/>
              <a:ext cx="13254521"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Benefits of Adding Merchandise</a:t>
              </a:r>
            </a:p>
          </p:txBody>
        </p:sp>
        <p:sp>
          <p:nvSpPr>
            <p:cNvPr id="9" name="Freeform 9">
              <a:extLst>
                <a:ext uri="{FF2B5EF4-FFF2-40B4-BE49-F238E27FC236}">
                  <a16:creationId xmlns:a16="http://schemas.microsoft.com/office/drawing/2014/main" id="{AE8685C0-63D7-056B-38C5-084DCB962D1A}"/>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21" name="Rectangle 6">
            <a:extLst>
              <a:ext uri="{FF2B5EF4-FFF2-40B4-BE49-F238E27FC236}">
                <a16:creationId xmlns:a16="http://schemas.microsoft.com/office/drawing/2014/main" id="{943F8DFB-61F6-D69A-70BD-6A9AAF0C6FD5}"/>
              </a:ext>
            </a:extLst>
          </p:cNvPr>
          <p:cNvSpPr>
            <a:spLocks noChangeArrowheads="1"/>
          </p:cNvSpPr>
          <p:nvPr/>
        </p:nvSpPr>
        <p:spPr bwMode="auto">
          <a:xfrm>
            <a:off x="711200" y="2023143"/>
            <a:ext cx="12222480" cy="457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 </a:t>
            </a:r>
            <a:r>
              <a:rPr lang="en-US" altLang="en-US" sz="2000" dirty="0">
                <a:latin typeface="Arial" panose="020B0604020202020204" pitchFamily="34" charset="0"/>
              </a:rPr>
              <a:t>Merch is a marketing expense that will pay for itself</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 Brand new revenue stream w/ high margins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sz="2000" dirty="0">
                <a:latin typeface="Arial" panose="020B0604020202020204" pitchFamily="34" charset="0"/>
              </a:rPr>
              <a:t> </a:t>
            </a:r>
            <a:r>
              <a:rPr kumimoji="0" lang="en-US" altLang="en-US" sz="2000" b="0" i="0" u="none" strike="noStrike" cap="none" normalizeH="0" baseline="0" dirty="0">
                <a:ln>
                  <a:noFill/>
                </a:ln>
                <a:solidFill>
                  <a:schemeClr val="tx1"/>
                </a:solidFill>
                <a:effectLst/>
                <a:latin typeface="Arial" panose="020B0604020202020204" pitchFamily="34" charset="0"/>
              </a:rPr>
              <a:t>Increases Brand</a:t>
            </a:r>
            <a:r>
              <a:rPr lang="en-US" altLang="en-US" sz="2000" dirty="0">
                <a:latin typeface="Arial" panose="020B0604020202020204" pitchFamily="34" charset="0"/>
              </a:rPr>
              <a:t> </a:t>
            </a:r>
            <a:r>
              <a:rPr kumimoji="0" lang="en-US" altLang="en-US" sz="2000" b="0" i="0" u="none" strike="noStrike" cap="none" normalizeH="0" baseline="0" dirty="0">
                <a:ln>
                  <a:noFill/>
                </a:ln>
                <a:solidFill>
                  <a:schemeClr val="tx1"/>
                </a:solidFill>
                <a:effectLst/>
                <a:latin typeface="Arial" panose="020B0604020202020204" pitchFamily="34" charset="0"/>
              </a:rPr>
              <a:t>Visibility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sz="2000" dirty="0">
                <a:latin typeface="Arial" panose="020B0604020202020204" pitchFamily="34" charset="0"/>
              </a:rPr>
              <a:t> </a:t>
            </a:r>
            <a:r>
              <a:rPr kumimoji="0" lang="en-US" altLang="en-US" sz="2000" b="0" i="0" u="none" strike="noStrike" cap="none" normalizeH="0" baseline="0" dirty="0">
                <a:ln>
                  <a:noFill/>
                </a:ln>
                <a:solidFill>
                  <a:schemeClr val="tx1"/>
                </a:solidFill>
                <a:effectLst/>
                <a:latin typeface="Arial" panose="020B0604020202020204" pitchFamily="34" charset="0"/>
              </a:rPr>
              <a:t>Encourages Brand Lo</a:t>
            </a:r>
            <a:r>
              <a:rPr lang="en-US" altLang="en-US" sz="2000" dirty="0">
                <a:latin typeface="Arial" panose="020B0604020202020204" pitchFamily="34" charset="0"/>
              </a:rPr>
              <a:t>yalty</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sz="2000" dirty="0">
                <a:latin typeface="Arial" panose="020B0604020202020204" pitchFamily="34" charset="0"/>
              </a:rPr>
              <a:t> Content Opportunities</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 Encourages Bundle </a:t>
            </a:r>
            <a:r>
              <a:rPr lang="en-US" altLang="en-US" sz="2000" dirty="0">
                <a:latin typeface="Arial" panose="020B0604020202020204" pitchFamily="34" charset="0"/>
              </a:rPr>
              <a:t>D</a:t>
            </a:r>
            <a:r>
              <a:rPr kumimoji="0" lang="en-US" altLang="en-US" sz="2000" b="0" i="0" u="none" strike="noStrike" cap="none" normalizeH="0" baseline="0" dirty="0">
                <a:ln>
                  <a:noFill/>
                </a:ln>
                <a:solidFill>
                  <a:schemeClr val="tx1"/>
                </a:solidFill>
                <a:effectLst/>
                <a:latin typeface="Arial" panose="020B0604020202020204" pitchFamily="34" charset="0"/>
              </a:rPr>
              <a:t>eals </a:t>
            </a:r>
            <a:r>
              <a:rPr lang="en-US" altLang="en-US" sz="2000" dirty="0">
                <a:latin typeface="Arial" panose="020B0604020202020204" pitchFamily="34" charset="0"/>
              </a:rPr>
              <a:t>and increases site health</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5328562"/>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DA69E-C6BD-5BFD-3D37-C43D0666D58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5FA7852-C260-1947-81D6-4D38503034F4}"/>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BD15FFEB-6AA9-6E3A-C2D2-456B4D4342BC}"/>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3272470A-D583-B086-4F47-47395F74281C}"/>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E322EA30-9600-6540-4A32-E55FA5483622}"/>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29939917-24AC-D3F7-E83E-E3E2C38E3CBC}"/>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4"/>
              <a:stretch>
                <a:fillRect/>
              </a:stretch>
            </a:blipFill>
          </p:spPr>
          <p:txBody>
            <a:bodyPr/>
            <a:lstStyle/>
            <a:p>
              <a:endParaRPr lang="en-US"/>
            </a:p>
          </p:txBody>
        </p:sp>
      </p:grpSp>
      <p:grpSp>
        <p:nvGrpSpPr>
          <p:cNvPr id="7" name="Group 7">
            <a:extLst>
              <a:ext uri="{FF2B5EF4-FFF2-40B4-BE49-F238E27FC236}">
                <a16:creationId xmlns:a16="http://schemas.microsoft.com/office/drawing/2014/main" id="{9D0F29EA-757F-B876-B20E-F9159162247B}"/>
              </a:ext>
            </a:extLst>
          </p:cNvPr>
          <p:cNvGrpSpPr/>
          <p:nvPr/>
        </p:nvGrpSpPr>
        <p:grpSpPr>
          <a:xfrm>
            <a:off x="457200" y="800100"/>
            <a:ext cx="8027233" cy="1365787"/>
            <a:chOff x="-431800" y="155572"/>
            <a:chExt cx="10702978" cy="1821050"/>
          </a:xfrm>
        </p:grpSpPr>
        <p:sp>
          <p:nvSpPr>
            <p:cNvPr id="8" name="TextBox 8">
              <a:extLst>
                <a:ext uri="{FF2B5EF4-FFF2-40B4-BE49-F238E27FC236}">
                  <a16:creationId xmlns:a16="http://schemas.microsoft.com/office/drawing/2014/main" id="{6F05CF3E-A3EB-7933-0D75-EFFC9904E702}"/>
                </a:ext>
              </a:extLst>
            </p:cNvPr>
            <p:cNvSpPr txBox="1"/>
            <p:nvPr/>
          </p:nvSpPr>
          <p:spPr>
            <a:xfrm>
              <a:off x="-431800" y="155572"/>
              <a:ext cx="10702978" cy="832194"/>
            </a:xfrm>
            <a:prstGeom prst="rect">
              <a:avLst/>
            </a:prstGeom>
          </p:spPr>
          <p:txBody>
            <a:bodyPr wrap="square" lIns="0" tIns="0" rIns="0" bIns="0" rtlCol="0" anchor="t">
              <a:spAutoFit/>
            </a:bodyPr>
            <a:lstStyle/>
            <a:p>
              <a:pPr lvl="1">
                <a:lnSpc>
                  <a:spcPts val="4800"/>
                </a:lnSpc>
              </a:pPr>
              <a:r>
                <a:rPr lang="en-US" sz="4800" b="1">
                  <a:solidFill>
                    <a:srgbClr val="545565"/>
                  </a:solidFill>
                  <a:latin typeface="Gotham XNarrow Heavy"/>
                  <a:ea typeface="Gotham XNarrow Heavy"/>
                  <a:cs typeface="Gotham XNarrow Heavy"/>
                  <a:sym typeface="Gotham XNarrow Heavy"/>
                </a:rPr>
                <a:t>Launch Strategy &amp; Tactics</a:t>
              </a:r>
            </a:p>
          </p:txBody>
        </p:sp>
        <p:sp>
          <p:nvSpPr>
            <p:cNvPr id="9" name="Freeform 9">
              <a:extLst>
                <a:ext uri="{FF2B5EF4-FFF2-40B4-BE49-F238E27FC236}">
                  <a16:creationId xmlns:a16="http://schemas.microsoft.com/office/drawing/2014/main" id="{F5134238-179A-84E1-F178-E399CE8573BD}"/>
                </a:ext>
              </a:extLst>
            </p:cNvPr>
            <p:cNvSpPr/>
            <p:nvPr/>
          </p:nvSpPr>
          <p:spPr>
            <a:xfrm>
              <a:off x="-228600" y="363920"/>
              <a:ext cx="40640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0" name="Rectangle 6">
            <a:extLst>
              <a:ext uri="{FF2B5EF4-FFF2-40B4-BE49-F238E27FC236}">
                <a16:creationId xmlns:a16="http://schemas.microsoft.com/office/drawing/2014/main" id="{091A0304-78BB-4955-1FD6-58CB7997A61C}"/>
              </a:ext>
            </a:extLst>
          </p:cNvPr>
          <p:cNvSpPr>
            <a:spLocks noChangeArrowheads="1"/>
          </p:cNvSpPr>
          <p:nvPr/>
        </p:nvSpPr>
        <p:spPr bwMode="auto">
          <a:xfrm>
            <a:off x="728133" y="1774637"/>
            <a:ext cx="9566223" cy="6210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latin typeface="Arial" panose="020B0604020202020204" pitchFamily="34" charset="0"/>
              </a:rPr>
              <a:t> Leverage Email and SMS channels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dirty="0">
                <a:latin typeface="Arial" panose="020B0604020202020204" pitchFamily="34" charset="0"/>
              </a:rPr>
              <a:t> Homepage hero and pop-up banner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dirty="0">
                <a:latin typeface="Arial" panose="020B0604020202020204" pitchFamily="34" charset="0"/>
              </a:rPr>
              <a:t> Give-away on socials </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Influencer PR package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dirty="0">
                <a:latin typeface="Arial" panose="020B0604020202020204" pitchFamily="34" charset="0"/>
              </a:rPr>
              <a:t> Organic promotion on socials</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dirty="0">
                <a:latin typeface="Arial" panose="020B0604020202020204" pitchFamily="34" charset="0"/>
              </a:rPr>
              <a:t> Paid social via Meta campaign </a:t>
            </a:r>
          </a:p>
          <a:p>
            <a:pPr marL="0" marR="0" lvl="0" indent="0" algn="l" defTabSz="914400" rtl="0" eaLnBrk="0" fontAlgn="base" latinLnBrk="0" hangingPunct="0">
              <a:lnSpc>
                <a:spcPct val="250000"/>
              </a:lnSpc>
              <a:spcBef>
                <a:spcPct val="0"/>
              </a:spcBef>
              <a:spcAft>
                <a:spcPct val="0"/>
              </a:spcAft>
              <a:buClrTx/>
              <a:buSzTx/>
              <a:buFontTx/>
              <a:buChar char="•"/>
              <a:tabLst/>
            </a:pPr>
            <a:r>
              <a:rPr lang="en-US" altLang="en-US" dirty="0">
                <a:latin typeface="Arial" panose="020B0604020202020204" pitchFamily="34" charset="0"/>
              </a:rPr>
              <a:t> Preorder option to drive demand and interest</a:t>
            </a:r>
          </a:p>
          <a:p>
            <a:pPr lvl="1" eaLnBrk="0" fontAlgn="base" hangingPunct="0">
              <a:lnSpc>
                <a:spcPct val="250000"/>
              </a:lnSpc>
              <a:spcBef>
                <a:spcPct val="0"/>
              </a:spcBef>
              <a:spcAft>
                <a:spcPct val="0"/>
              </a:spcAft>
              <a:buFontTx/>
              <a:buChar char="•"/>
            </a:pPr>
            <a:r>
              <a:rPr lang="en-US" altLang="en-US" dirty="0">
                <a:latin typeface="Arial" panose="020B0604020202020204" pitchFamily="34" charset="0"/>
              </a:rPr>
              <a:t> Potential to break-even much sooner than month 5</a:t>
            </a:r>
          </a:p>
          <a:p>
            <a:pPr lvl="1" eaLnBrk="0" fontAlgn="base" hangingPunct="0">
              <a:lnSpc>
                <a:spcPct val="250000"/>
              </a:lnSpc>
              <a:spcBef>
                <a:spcPct val="0"/>
              </a:spcBef>
              <a:spcAft>
                <a:spcPct val="0"/>
              </a:spcAft>
              <a:buFontTx/>
              <a:buChar char="•"/>
            </a:pPr>
            <a:r>
              <a:rPr lang="en-US" dirty="0"/>
              <a:t> 96% of people want to be informed in advance when companies offer promotional products.</a:t>
            </a:r>
            <a:r>
              <a:rPr lang="en-US" altLang="en-US" dirty="0">
                <a:latin typeface="Arial" panose="020B0604020202020204" pitchFamily="34" charset="0"/>
              </a:rPr>
              <a:t>  </a:t>
            </a:r>
          </a:p>
        </p:txBody>
      </p:sp>
    </p:spTree>
    <p:extLst>
      <p:ext uri="{BB962C8B-B14F-4D97-AF65-F5344CB8AC3E}">
        <p14:creationId xmlns:p14="http://schemas.microsoft.com/office/powerpoint/2010/main" val="289996808"/>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C4DCB95-13AB-FF5D-ECB4-CDE767035ED7}"/>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5C82EEC4-5118-DEDB-A09A-9547DEDDA6C9}"/>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A4DD192B-C11C-7707-A71D-3F01E3C8A2F7}"/>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EA3B7629-C147-69FE-9949-895FC723D16D}"/>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F69EE612-7620-B0D9-2E1C-7D4C4C761C6D}"/>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2"/>
              <a:stretch>
                <a:fillRect/>
              </a:stretch>
            </a:blipFill>
          </p:spPr>
          <p:txBody>
            <a:bodyPr/>
            <a:lstStyle/>
            <a:p>
              <a:endParaRPr lang="en-US"/>
            </a:p>
          </p:txBody>
        </p:sp>
      </p:grpSp>
      <p:grpSp>
        <p:nvGrpSpPr>
          <p:cNvPr id="7" name="Group 7">
            <a:extLst>
              <a:ext uri="{FF2B5EF4-FFF2-40B4-BE49-F238E27FC236}">
                <a16:creationId xmlns:a16="http://schemas.microsoft.com/office/drawing/2014/main" id="{5CDA08D8-FCF7-FB6E-535B-F2C6DB083AF3}"/>
              </a:ext>
            </a:extLst>
          </p:cNvPr>
          <p:cNvGrpSpPr/>
          <p:nvPr/>
        </p:nvGrpSpPr>
        <p:grpSpPr>
          <a:xfrm>
            <a:off x="533400" y="876300"/>
            <a:ext cx="5791200" cy="1352730"/>
            <a:chOff x="-304800" y="-9525"/>
            <a:chExt cx="7721600" cy="1803642"/>
          </a:xfrm>
        </p:grpSpPr>
        <p:sp>
          <p:nvSpPr>
            <p:cNvPr id="8" name="TextBox 8">
              <a:extLst>
                <a:ext uri="{FF2B5EF4-FFF2-40B4-BE49-F238E27FC236}">
                  <a16:creationId xmlns:a16="http://schemas.microsoft.com/office/drawing/2014/main" id="{3AB890C0-7229-0C39-1BA9-BFA9E8A76137}"/>
                </a:ext>
              </a:extLst>
            </p:cNvPr>
            <p:cNvSpPr txBox="1"/>
            <p:nvPr/>
          </p:nvSpPr>
          <p:spPr>
            <a:xfrm>
              <a:off x="199985" y="-9525"/>
              <a:ext cx="7216815"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Next Steps</a:t>
              </a:r>
            </a:p>
          </p:txBody>
        </p:sp>
        <p:sp>
          <p:nvSpPr>
            <p:cNvPr id="9" name="Freeform 9">
              <a:extLst>
                <a:ext uri="{FF2B5EF4-FFF2-40B4-BE49-F238E27FC236}">
                  <a16:creationId xmlns:a16="http://schemas.microsoft.com/office/drawing/2014/main" id="{80830175-409B-5954-3294-A66A08884A49}"/>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0" name="Rectangle 6">
            <a:extLst>
              <a:ext uri="{FF2B5EF4-FFF2-40B4-BE49-F238E27FC236}">
                <a16:creationId xmlns:a16="http://schemas.microsoft.com/office/drawing/2014/main" id="{CD2B6C08-216E-2493-7FDC-08C435BA000C}"/>
              </a:ext>
            </a:extLst>
          </p:cNvPr>
          <p:cNvSpPr>
            <a:spLocks noChangeArrowheads="1"/>
          </p:cNvSpPr>
          <p:nvPr/>
        </p:nvSpPr>
        <p:spPr bwMode="auto">
          <a:xfrm>
            <a:off x="762000" y="2303987"/>
            <a:ext cx="10197971" cy="4409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indent="-457200">
              <a:lnSpc>
                <a:spcPct val="200000"/>
              </a:lnSpc>
              <a:buFont typeface="+mj-lt"/>
              <a:buAutoNum type="arabicPeriod"/>
            </a:pPr>
            <a:r>
              <a:rPr lang="en-US" sz="2400">
                <a:latin typeface="Arial" panose="020B0604020202020204" pitchFamily="34" charset="0"/>
                <a:cs typeface="Arial" panose="020B0604020202020204" pitchFamily="34" charset="0"/>
              </a:rPr>
              <a:t>Budget approval</a:t>
            </a:r>
          </a:p>
          <a:p>
            <a:pPr marL="457200" indent="-457200">
              <a:lnSpc>
                <a:spcPct val="200000"/>
              </a:lnSpc>
              <a:buFont typeface="+mj-lt"/>
              <a:buAutoNum type="arabicPeriod"/>
            </a:pPr>
            <a:r>
              <a:rPr lang="en-US" sz="2400">
                <a:latin typeface="Arial" panose="020B0604020202020204" pitchFamily="34" charset="0"/>
                <a:cs typeface="Arial" panose="020B0604020202020204" pitchFamily="34" charset="0"/>
              </a:rPr>
              <a:t>Finalize designs </a:t>
            </a:r>
          </a:p>
          <a:p>
            <a:pPr marL="457200" indent="-457200">
              <a:lnSpc>
                <a:spcPct val="200000"/>
              </a:lnSpc>
              <a:buFont typeface="+mj-lt"/>
              <a:buAutoNum type="arabicPeriod"/>
            </a:pPr>
            <a:r>
              <a:rPr lang="en-US" sz="2400">
                <a:latin typeface="Arial" panose="020B0604020202020204" pitchFamily="34" charset="0"/>
                <a:cs typeface="Arial" panose="020B0604020202020204" pitchFamily="34" charset="0"/>
              </a:rPr>
              <a:t>Order all product to NE</a:t>
            </a:r>
          </a:p>
          <a:p>
            <a:pPr marL="457200" indent="-457200">
              <a:lnSpc>
                <a:spcPct val="200000"/>
              </a:lnSpc>
              <a:buFont typeface="+mj-lt"/>
              <a:buAutoNum type="arabicPeriod"/>
            </a:pPr>
            <a:r>
              <a:rPr lang="en-US" sz="2400">
                <a:latin typeface="Arial" panose="020B0604020202020204" pitchFamily="34" charset="0"/>
                <a:cs typeface="Arial" panose="020B0604020202020204" pitchFamily="34" charset="0"/>
              </a:rPr>
              <a:t>Net Suite Integration </a:t>
            </a:r>
          </a:p>
          <a:p>
            <a:pPr marL="457200" indent="-457200">
              <a:lnSpc>
                <a:spcPct val="200000"/>
              </a:lnSpc>
              <a:buFont typeface="+mj-lt"/>
              <a:buAutoNum type="arabicPeriod"/>
            </a:pPr>
            <a:r>
              <a:rPr lang="en-US" sz="2400">
                <a:latin typeface="Arial" panose="020B0604020202020204" pitchFamily="34" charset="0"/>
                <a:cs typeface="Arial" panose="020B0604020202020204" pitchFamily="34" charset="0"/>
              </a:rPr>
              <a:t>Product Photos &amp; UGC</a:t>
            </a:r>
          </a:p>
          <a:p>
            <a:pPr marL="457200" indent="-457200">
              <a:lnSpc>
                <a:spcPct val="200000"/>
              </a:lnSpc>
              <a:buFont typeface="+mj-lt"/>
              <a:buAutoNum type="arabicPeriod"/>
            </a:pPr>
            <a:r>
              <a:rPr lang="en-US" sz="2400" b="1">
                <a:solidFill>
                  <a:srgbClr val="00B050"/>
                </a:solidFill>
                <a:latin typeface="Arial" panose="020B0604020202020204" pitchFamily="34" charset="0"/>
                <a:cs typeface="Arial" panose="020B0604020202020204" pitchFamily="34" charset="0"/>
              </a:rPr>
              <a:t>Launch</a:t>
            </a:r>
          </a:p>
        </p:txBody>
      </p:sp>
    </p:spTree>
    <p:extLst>
      <p:ext uri="{BB962C8B-B14F-4D97-AF65-F5344CB8AC3E}">
        <p14:creationId xmlns:p14="http://schemas.microsoft.com/office/powerpoint/2010/main" val="2414261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0EA8-EC2B-8CAA-9433-B53C5F180A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7D838A4-B82E-696A-FD88-7C8F1A70E91D}"/>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3C39F320-E787-ADC5-2EEE-AD9F99E0408A}"/>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AC71B3AB-B653-7E70-DD25-C2EFE95B41FC}"/>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66C780AB-CE31-5AF7-2550-C88C453618A9}"/>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DF6525E3-5405-D132-949D-6C5A5800E53E}"/>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2"/>
              <a:stretch>
                <a:fillRect/>
              </a:stretch>
            </a:blipFill>
          </p:spPr>
          <p:txBody>
            <a:bodyPr/>
            <a:lstStyle/>
            <a:p>
              <a:endParaRPr lang="en-US"/>
            </a:p>
          </p:txBody>
        </p:sp>
      </p:grpSp>
      <p:grpSp>
        <p:nvGrpSpPr>
          <p:cNvPr id="7" name="Group 7">
            <a:extLst>
              <a:ext uri="{FF2B5EF4-FFF2-40B4-BE49-F238E27FC236}">
                <a16:creationId xmlns:a16="http://schemas.microsoft.com/office/drawing/2014/main" id="{AB1AE4DB-F2B3-872E-7E06-6E1CD74FB028}"/>
              </a:ext>
            </a:extLst>
          </p:cNvPr>
          <p:cNvGrpSpPr/>
          <p:nvPr/>
        </p:nvGrpSpPr>
        <p:grpSpPr>
          <a:xfrm>
            <a:off x="533400" y="876300"/>
            <a:ext cx="5791200" cy="1352730"/>
            <a:chOff x="-304800" y="-9525"/>
            <a:chExt cx="7721600" cy="1803642"/>
          </a:xfrm>
        </p:grpSpPr>
        <p:sp>
          <p:nvSpPr>
            <p:cNvPr id="8" name="TextBox 8">
              <a:extLst>
                <a:ext uri="{FF2B5EF4-FFF2-40B4-BE49-F238E27FC236}">
                  <a16:creationId xmlns:a16="http://schemas.microsoft.com/office/drawing/2014/main" id="{789F82A3-79F7-8EC7-88A4-C75E6CC7F937}"/>
                </a:ext>
              </a:extLst>
            </p:cNvPr>
            <p:cNvSpPr txBox="1"/>
            <p:nvPr/>
          </p:nvSpPr>
          <p:spPr>
            <a:xfrm>
              <a:off x="199985" y="-9525"/>
              <a:ext cx="7216815" cy="832194"/>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What I Learned</a:t>
              </a:r>
            </a:p>
          </p:txBody>
        </p:sp>
        <p:sp>
          <p:nvSpPr>
            <p:cNvPr id="9" name="Freeform 9">
              <a:extLst>
                <a:ext uri="{FF2B5EF4-FFF2-40B4-BE49-F238E27FC236}">
                  <a16:creationId xmlns:a16="http://schemas.microsoft.com/office/drawing/2014/main" id="{25457A5E-59C2-E9B7-2AF3-0BB10E409443}"/>
                </a:ext>
              </a:extLst>
            </p:cNvPr>
            <p:cNvSpPr/>
            <p:nvPr/>
          </p:nvSpPr>
          <p:spPr>
            <a:xfrm>
              <a:off x="-304800" y="181415"/>
              <a:ext cx="5384800" cy="1612702"/>
            </a:xfrm>
            <a:custGeom>
              <a:avLst/>
              <a:gdLst/>
              <a:ahLst/>
              <a:cxnLst/>
              <a:rect l="l" t="t" r="r" b="b"/>
              <a:pathLst>
                <a:path w="2620394" h="1051229">
                  <a:moveTo>
                    <a:pt x="0" y="0"/>
                  </a:moveTo>
                  <a:lnTo>
                    <a:pt x="2620394" y="0"/>
                  </a:lnTo>
                  <a:lnTo>
                    <a:pt x="2620394" y="1051229"/>
                  </a:lnTo>
                  <a:lnTo>
                    <a:pt x="0" y="10512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0" name="Rectangle 6">
            <a:extLst>
              <a:ext uri="{FF2B5EF4-FFF2-40B4-BE49-F238E27FC236}">
                <a16:creationId xmlns:a16="http://schemas.microsoft.com/office/drawing/2014/main" id="{858F3339-E3D0-15A1-748E-64B3A8851F92}"/>
              </a:ext>
            </a:extLst>
          </p:cNvPr>
          <p:cNvSpPr>
            <a:spLocks noChangeArrowheads="1"/>
          </p:cNvSpPr>
          <p:nvPr/>
        </p:nvSpPr>
        <p:spPr bwMode="auto">
          <a:xfrm>
            <a:off x="763249" y="1993599"/>
            <a:ext cx="7617502" cy="293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200000"/>
              </a:lnSpc>
            </a:pPr>
            <a:r>
              <a:rPr lang="en-US" sz="2400" dirty="0">
                <a:latin typeface="Arial" panose="020B0604020202020204" pitchFamily="34" charset="0"/>
                <a:cs typeface="Arial" panose="020B0604020202020204" pitchFamily="34" charset="0"/>
              </a:rPr>
              <a:t>Professional:</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First office experience </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Effective workplace communication</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Merch development</a:t>
            </a:r>
          </a:p>
        </p:txBody>
      </p:sp>
      <p:sp>
        <p:nvSpPr>
          <p:cNvPr id="11" name="Rectangle 6">
            <a:extLst>
              <a:ext uri="{FF2B5EF4-FFF2-40B4-BE49-F238E27FC236}">
                <a16:creationId xmlns:a16="http://schemas.microsoft.com/office/drawing/2014/main" id="{11984B6B-D4DF-4554-1E72-3A0334E20F73}"/>
              </a:ext>
            </a:extLst>
          </p:cNvPr>
          <p:cNvSpPr>
            <a:spLocks noChangeArrowheads="1"/>
          </p:cNvSpPr>
          <p:nvPr/>
        </p:nvSpPr>
        <p:spPr bwMode="auto">
          <a:xfrm>
            <a:off x="11196486" y="-60405"/>
            <a:ext cx="5216580" cy="9318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200000"/>
              </a:lnSpc>
            </a:pPr>
            <a:r>
              <a:rPr lang="en-US" sz="3200" b="1" dirty="0">
                <a:latin typeface="Arial" panose="020B0604020202020204" pitchFamily="34" charset="0"/>
                <a:cs typeface="Arial" panose="020B0604020202020204" pitchFamily="34" charset="0"/>
              </a:rPr>
              <a:t>Collaborators</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Digital Team</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Brandon</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Griff</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Katie</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Eric</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Coco</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Aaliya</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Creative Team</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Sonia</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Cara</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Justin</a:t>
            </a:r>
          </a:p>
          <a:p>
            <a:pPr marL="800100" lvl="1"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Johnny</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Opps</a:t>
            </a:r>
          </a:p>
          <a:p>
            <a:pPr marL="800100" lvl="1" indent="-342900">
              <a:lnSpc>
                <a:spcPct val="150000"/>
              </a:lnSpc>
              <a:buFont typeface="Arial" panose="020B0604020202020204" pitchFamily="34" charset="0"/>
              <a:buChar char="•"/>
            </a:pPr>
            <a:r>
              <a:rPr lang="en-US" sz="2400" dirty="0" err="1">
                <a:latin typeface="Arial" panose="020B0604020202020204" pitchFamily="34" charset="0"/>
                <a:cs typeface="Arial" panose="020B0604020202020204" pitchFamily="34" charset="0"/>
              </a:rPr>
              <a:t>Daubby</a:t>
            </a:r>
            <a:endParaRPr lang="en-US" sz="2400"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12" name="Rectangle 6">
            <a:extLst>
              <a:ext uri="{FF2B5EF4-FFF2-40B4-BE49-F238E27FC236}">
                <a16:creationId xmlns:a16="http://schemas.microsoft.com/office/drawing/2014/main" id="{A34468CA-489E-0C5C-C18A-34A85996FE51}"/>
              </a:ext>
            </a:extLst>
          </p:cNvPr>
          <p:cNvSpPr>
            <a:spLocks noChangeArrowheads="1"/>
          </p:cNvSpPr>
          <p:nvPr/>
        </p:nvSpPr>
        <p:spPr bwMode="auto">
          <a:xfrm>
            <a:off x="911989" y="5214690"/>
            <a:ext cx="7617502" cy="3671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200000"/>
              </a:lnSpc>
            </a:pPr>
            <a:r>
              <a:rPr lang="en-US" sz="2400" dirty="0">
                <a:latin typeface="Arial" panose="020B0604020202020204" pitchFamily="34" charset="0"/>
                <a:cs typeface="Arial" panose="020B0604020202020204" pitchFamily="34" charset="0"/>
              </a:rPr>
              <a:t>Personal:</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Confidence </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Organization</a:t>
            </a:r>
          </a:p>
          <a:p>
            <a:pPr marL="342900" indent="-342900">
              <a:lnSpc>
                <a:spcPct val="200000"/>
              </a:lnSpc>
              <a:buFont typeface="Arial" panose="020B0604020202020204" pitchFamily="34" charset="0"/>
              <a:buChar char="•"/>
            </a:pPr>
            <a:r>
              <a:rPr lang="en-US" sz="2400" dirty="0">
                <a:latin typeface="Arial" panose="020B0604020202020204" pitchFamily="34" charset="0"/>
                <a:cs typeface="Arial" panose="020B0604020202020204" pitchFamily="34" charset="0"/>
              </a:rPr>
              <a:t>Attention to detail</a:t>
            </a:r>
          </a:p>
          <a:p>
            <a:pPr marL="342900" indent="-342900">
              <a:lnSpc>
                <a:spcPct val="200000"/>
              </a:lnSpc>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8091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B3E9552-7DA9-AC91-1321-4A2CE5FCB87A}"/>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EAF2DAE2-9A5F-BE21-9D0F-4356EC0A9714}"/>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16AEC0D9-BF41-6850-05B5-1F62B480BE28}"/>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50C2472C-DA60-E175-D725-8869431F13F9}"/>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86613DC1-D4B8-A34F-9DF2-07470E6629B0}"/>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3"/>
              <a:stretch>
                <a:fillRect/>
              </a:stretch>
            </a:blipFill>
          </p:spPr>
          <p:txBody>
            <a:bodyPr/>
            <a:lstStyle/>
            <a:p>
              <a:endParaRPr lang="en-US"/>
            </a:p>
          </p:txBody>
        </p:sp>
      </p:grpSp>
      <p:sp>
        <p:nvSpPr>
          <p:cNvPr id="9" name="TextBox 8">
            <a:extLst>
              <a:ext uri="{FF2B5EF4-FFF2-40B4-BE49-F238E27FC236}">
                <a16:creationId xmlns:a16="http://schemas.microsoft.com/office/drawing/2014/main" id="{76CD1E98-C339-B197-7A18-525173CDD96C}"/>
              </a:ext>
            </a:extLst>
          </p:cNvPr>
          <p:cNvSpPr txBox="1"/>
          <p:nvPr/>
        </p:nvSpPr>
        <p:spPr>
          <a:xfrm>
            <a:off x="6248400" y="4381500"/>
            <a:ext cx="5412611" cy="624145"/>
          </a:xfrm>
          <a:prstGeom prst="rect">
            <a:avLst/>
          </a:prstGeom>
        </p:spPr>
        <p:txBody>
          <a:bodyPr wrap="square" lIns="0" tIns="0" rIns="0" bIns="0" rtlCol="0" anchor="t">
            <a:spAutoFit/>
          </a:bodyPr>
          <a:lstStyle/>
          <a:p>
            <a:pPr algn="ctr">
              <a:lnSpc>
                <a:spcPts val="4800"/>
              </a:lnSpc>
            </a:pPr>
            <a:r>
              <a:rPr lang="en-US" sz="4800" b="1">
                <a:solidFill>
                  <a:srgbClr val="545565"/>
                </a:solidFill>
                <a:latin typeface="Gotham XNarrow Heavy"/>
                <a:ea typeface="Gotham XNarrow Heavy"/>
                <a:cs typeface="Gotham XNarrow Heavy"/>
                <a:sym typeface="Gotham XNarrow Heavy"/>
              </a:rPr>
              <a:t>Thank you!</a:t>
            </a:r>
          </a:p>
        </p:txBody>
      </p:sp>
    </p:spTree>
    <p:extLst>
      <p:ext uri="{BB962C8B-B14F-4D97-AF65-F5344CB8AC3E}">
        <p14:creationId xmlns:p14="http://schemas.microsoft.com/office/powerpoint/2010/main" val="2492181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598ED-38C5-78CE-9A99-A5769FB9CDB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8383CE0-E7FF-C926-4E4B-79A83BD52A4C}"/>
              </a:ext>
            </a:extLst>
          </p:cNvPr>
          <p:cNvGrpSpPr/>
          <p:nvPr/>
        </p:nvGrpSpPr>
        <p:grpSpPr>
          <a:xfrm>
            <a:off x="0" y="8693917"/>
            <a:ext cx="18288000" cy="2157466"/>
            <a:chOff x="0" y="0"/>
            <a:chExt cx="24384000" cy="2876621"/>
          </a:xfrm>
        </p:grpSpPr>
        <p:grpSp>
          <p:nvGrpSpPr>
            <p:cNvPr id="3" name="Group 3">
              <a:extLst>
                <a:ext uri="{FF2B5EF4-FFF2-40B4-BE49-F238E27FC236}">
                  <a16:creationId xmlns:a16="http://schemas.microsoft.com/office/drawing/2014/main" id="{1E86C597-04FA-ED7D-7CF6-05AB79062AEE}"/>
                </a:ext>
              </a:extLst>
            </p:cNvPr>
            <p:cNvGrpSpPr/>
            <p:nvPr/>
          </p:nvGrpSpPr>
          <p:grpSpPr>
            <a:xfrm>
              <a:off x="0" y="752510"/>
              <a:ext cx="24384000" cy="1371600"/>
              <a:chOff x="0" y="0"/>
              <a:chExt cx="4816593" cy="270933"/>
            </a:xfrm>
          </p:grpSpPr>
          <p:sp>
            <p:nvSpPr>
              <p:cNvPr id="5" name="Freeform 4">
                <a:extLst>
                  <a:ext uri="{FF2B5EF4-FFF2-40B4-BE49-F238E27FC236}">
                    <a16:creationId xmlns:a16="http://schemas.microsoft.com/office/drawing/2014/main" id="{206658F7-ACC2-E319-4161-BCD83AAC7161}"/>
                  </a:ext>
                </a:extLst>
              </p:cNvPr>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E900"/>
              </a:solidFill>
            </p:spPr>
            <p:txBody>
              <a:bodyPr/>
              <a:lstStyle/>
              <a:p>
                <a:endParaRPr lang="en-US"/>
              </a:p>
            </p:txBody>
          </p:sp>
          <p:sp>
            <p:nvSpPr>
              <p:cNvPr id="6" name="TextBox 5">
                <a:extLst>
                  <a:ext uri="{FF2B5EF4-FFF2-40B4-BE49-F238E27FC236}">
                    <a16:creationId xmlns:a16="http://schemas.microsoft.com/office/drawing/2014/main" id="{2CEDC4DD-E578-F459-A163-64601BC64D74}"/>
                  </a:ext>
                </a:extLst>
              </p:cNvPr>
              <p:cNvSpPr txBox="1"/>
              <p:nvPr/>
            </p:nvSpPr>
            <p:spPr>
              <a:xfrm>
                <a:off x="0" y="-47625"/>
                <a:ext cx="4816593" cy="318558"/>
              </a:xfrm>
              <a:prstGeom prst="rect">
                <a:avLst/>
              </a:prstGeom>
            </p:spPr>
            <p:txBody>
              <a:bodyPr lIns="50800" tIns="50800" rIns="50800" bIns="50800" rtlCol="0" anchor="ctr"/>
              <a:lstStyle/>
              <a:p>
                <a:pPr algn="ctr">
                  <a:lnSpc>
                    <a:spcPts val="3499"/>
                  </a:lnSpc>
                </a:pPr>
                <a:endParaRPr/>
              </a:p>
            </p:txBody>
          </p:sp>
        </p:grpSp>
        <p:sp>
          <p:nvSpPr>
            <p:cNvPr id="4" name="Freeform 6">
              <a:extLst>
                <a:ext uri="{FF2B5EF4-FFF2-40B4-BE49-F238E27FC236}">
                  <a16:creationId xmlns:a16="http://schemas.microsoft.com/office/drawing/2014/main" id="{C765C043-0CBC-A358-ADB5-FE3CB5C64BF0}"/>
                </a:ext>
              </a:extLst>
            </p:cNvPr>
            <p:cNvSpPr/>
            <p:nvPr/>
          </p:nvSpPr>
          <p:spPr>
            <a:xfrm>
              <a:off x="21008822" y="0"/>
              <a:ext cx="2876621" cy="2876621"/>
            </a:xfrm>
            <a:custGeom>
              <a:avLst/>
              <a:gdLst/>
              <a:ahLst/>
              <a:cxnLst/>
              <a:rect l="l" t="t" r="r" b="b"/>
              <a:pathLst>
                <a:path w="2876621" h="2876621">
                  <a:moveTo>
                    <a:pt x="0" y="0"/>
                  </a:moveTo>
                  <a:lnTo>
                    <a:pt x="2876620" y="0"/>
                  </a:lnTo>
                  <a:lnTo>
                    <a:pt x="2876620" y="2876621"/>
                  </a:lnTo>
                  <a:lnTo>
                    <a:pt x="0" y="2876621"/>
                  </a:lnTo>
                  <a:lnTo>
                    <a:pt x="0" y="0"/>
                  </a:lnTo>
                  <a:close/>
                </a:path>
              </a:pathLst>
            </a:custGeom>
            <a:blipFill>
              <a:blip r:embed="rId2"/>
              <a:stretch>
                <a:fillRect/>
              </a:stretch>
            </a:blipFill>
          </p:spPr>
          <p:txBody>
            <a:bodyPr/>
            <a:lstStyle/>
            <a:p>
              <a:endParaRPr lang="en-US"/>
            </a:p>
          </p:txBody>
        </p:sp>
      </p:grpSp>
      <p:sp>
        <p:nvSpPr>
          <p:cNvPr id="9" name="TextBox 8">
            <a:extLst>
              <a:ext uri="{FF2B5EF4-FFF2-40B4-BE49-F238E27FC236}">
                <a16:creationId xmlns:a16="http://schemas.microsoft.com/office/drawing/2014/main" id="{3A30AFF3-1D9B-E85B-D64C-D5FBD35E56A1}"/>
              </a:ext>
            </a:extLst>
          </p:cNvPr>
          <p:cNvSpPr txBox="1"/>
          <p:nvPr/>
        </p:nvSpPr>
        <p:spPr>
          <a:xfrm>
            <a:off x="7620000" y="4381500"/>
            <a:ext cx="5412611" cy="624145"/>
          </a:xfrm>
          <a:prstGeom prst="rect">
            <a:avLst/>
          </a:prstGeom>
        </p:spPr>
        <p:txBody>
          <a:bodyPr wrap="square" lIns="0" tIns="0" rIns="0" bIns="0" rtlCol="0" anchor="t">
            <a:spAutoFit/>
          </a:bodyPr>
          <a:lstStyle/>
          <a:p>
            <a:pPr algn="l">
              <a:lnSpc>
                <a:spcPts val="4800"/>
              </a:lnSpc>
            </a:pPr>
            <a:r>
              <a:rPr lang="en-US" sz="4800" b="1">
                <a:solidFill>
                  <a:srgbClr val="545565"/>
                </a:solidFill>
                <a:latin typeface="Gotham XNarrow Heavy"/>
                <a:ea typeface="Gotham XNarrow Heavy"/>
                <a:cs typeface="Gotham XNarrow Heavy"/>
                <a:sym typeface="Gotham XNarrow Heavy"/>
              </a:rPr>
              <a:t>Questions?</a:t>
            </a:r>
          </a:p>
        </p:txBody>
      </p:sp>
    </p:spTree>
    <p:extLst>
      <p:ext uri="{BB962C8B-B14F-4D97-AF65-F5344CB8AC3E}">
        <p14:creationId xmlns:p14="http://schemas.microsoft.com/office/powerpoint/2010/main" val="259276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ncret Deck Template" id="{C2BCA8F3-8762-5149-A80D-C305CCBF7675}" vid="{4D3F981B-F5EB-9247-ABA6-79524F0B5E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Concret Deck Template (1)</Template>
  <TotalTime>1810</TotalTime>
  <Words>1411</Words>
  <Application>Microsoft Office PowerPoint</Application>
  <PresentationFormat>Custom</PresentationFormat>
  <Paragraphs>239</Paragraphs>
  <Slides>33</Slides>
  <Notes>22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Butterfield</dc:creator>
  <cp:lastModifiedBy>Matthew Butterfield</cp:lastModifiedBy>
  <cp:revision>2</cp:revision>
  <dcterms:created xsi:type="dcterms:W3CDTF">2025-06-30T14:33:31Z</dcterms:created>
  <dcterms:modified xsi:type="dcterms:W3CDTF">2025-08-21T00:52:21Z</dcterms:modified>
  <dc:identifier>DAGQpkQ6OvE</dc:identifier>
</cp:coreProperties>
</file>